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1.jpeg" ContentType="image/jpeg"/>
  <Override PartName="/ppt/media/image2.jpeg" ContentType="image/jpeg"/>
  <Override PartName="/ppt/theme/theme2.xml" ContentType="application/vnd.openxmlformats-officedocument.theme+xml"/>
  <Override PartName="/ppt/media/image3.jpeg" ContentType="image/jpeg"/>
  <Override PartName="/ppt/media/image4.jpeg" ContentType="image/jpeg"/>
  <Override PartName="/ppt/media/image5.jpeg" ContentType="image/jpeg"/>
  <Override PartName="/ppt/media/media1.mov" ContentType="video/unknown"/>
  <Override PartName="/ppt/media/media2.mov" ContentType="video/unknown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x="16256000" cy="13004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63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6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"/>
      </a:defRPr>
    </a:lvl1pPr>
    <a:lvl2pPr marL="0" marR="0" indent="342900" algn="ctr" defTabSz="863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6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"/>
      </a:defRPr>
    </a:lvl2pPr>
    <a:lvl3pPr marL="0" marR="0" indent="685800" algn="ctr" defTabSz="863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6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"/>
      </a:defRPr>
    </a:lvl3pPr>
    <a:lvl4pPr marL="0" marR="0" indent="1028700" algn="ctr" defTabSz="863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6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"/>
      </a:defRPr>
    </a:lvl4pPr>
    <a:lvl5pPr marL="0" marR="0" indent="1371600" algn="ctr" defTabSz="863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6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"/>
      </a:defRPr>
    </a:lvl5pPr>
    <a:lvl6pPr marL="0" marR="0" indent="1714500" algn="ctr" defTabSz="863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6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"/>
      </a:defRPr>
    </a:lvl6pPr>
    <a:lvl7pPr marL="0" marR="0" indent="2057400" algn="ctr" defTabSz="863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6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"/>
      </a:defRPr>
    </a:lvl7pPr>
    <a:lvl8pPr marL="0" marR="0" indent="2400300" algn="ctr" defTabSz="863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6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"/>
      </a:defRPr>
    </a:lvl8pPr>
    <a:lvl9pPr marL="0" marR="0" indent="2743200" algn="ctr" defTabSz="863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6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FF1F3"/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4A9BC294-FFE2-49D5-8D69-9E1BD2C41BD5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FF1F3"/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BBFC77FB-9ED0-4EC9-95AA-A1379042E64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4" name="Shape 19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863600" latinLnBrk="0">
      <a:defRPr sz="4000">
        <a:latin typeface="Lucida Grande"/>
        <a:ea typeface="Lucida Grande"/>
        <a:cs typeface="Lucida Grande"/>
        <a:sym typeface="Lucida Grande"/>
      </a:defRPr>
    </a:lvl1pPr>
    <a:lvl2pPr indent="228600" defTabSz="863600" latinLnBrk="0">
      <a:defRPr sz="4000">
        <a:latin typeface="Lucida Grande"/>
        <a:ea typeface="Lucida Grande"/>
        <a:cs typeface="Lucida Grande"/>
        <a:sym typeface="Lucida Grande"/>
      </a:defRPr>
    </a:lvl2pPr>
    <a:lvl3pPr indent="457200" defTabSz="863600" latinLnBrk="0">
      <a:defRPr sz="4000">
        <a:latin typeface="Lucida Grande"/>
        <a:ea typeface="Lucida Grande"/>
        <a:cs typeface="Lucida Grande"/>
        <a:sym typeface="Lucida Grande"/>
      </a:defRPr>
    </a:lvl3pPr>
    <a:lvl4pPr indent="685800" defTabSz="863600" latinLnBrk="0">
      <a:defRPr sz="4000">
        <a:latin typeface="Lucida Grande"/>
        <a:ea typeface="Lucida Grande"/>
        <a:cs typeface="Lucida Grande"/>
        <a:sym typeface="Lucida Grande"/>
      </a:defRPr>
    </a:lvl4pPr>
    <a:lvl5pPr indent="914400" defTabSz="863600" latinLnBrk="0">
      <a:defRPr sz="4000">
        <a:latin typeface="Lucida Grande"/>
        <a:ea typeface="Lucida Grande"/>
        <a:cs typeface="Lucida Grande"/>
        <a:sym typeface="Lucida Grande"/>
      </a:defRPr>
    </a:lvl5pPr>
    <a:lvl6pPr indent="1143000" defTabSz="863600" latinLnBrk="0">
      <a:defRPr sz="4000">
        <a:latin typeface="Lucida Grande"/>
        <a:ea typeface="Lucida Grande"/>
        <a:cs typeface="Lucida Grande"/>
        <a:sym typeface="Lucida Grande"/>
      </a:defRPr>
    </a:lvl6pPr>
    <a:lvl7pPr indent="1371600" defTabSz="863600" latinLnBrk="0">
      <a:defRPr sz="4000">
        <a:latin typeface="Lucida Grande"/>
        <a:ea typeface="Lucida Grande"/>
        <a:cs typeface="Lucida Grande"/>
        <a:sym typeface="Lucida Grande"/>
      </a:defRPr>
    </a:lvl7pPr>
    <a:lvl8pPr indent="1600200" defTabSz="863600" latinLnBrk="0">
      <a:defRPr sz="4000">
        <a:latin typeface="Lucida Grande"/>
        <a:ea typeface="Lucida Grande"/>
        <a:cs typeface="Lucida Grande"/>
        <a:sym typeface="Lucida Grande"/>
      </a:defRPr>
    </a:lvl8pPr>
    <a:lvl9pPr indent="1828800" defTabSz="863600" latinLnBrk="0">
      <a:defRPr sz="40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1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6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Default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ody Level One…"/>
          <p:cNvSpPr txBox="1"/>
          <p:nvPr>
            <p:ph type="body" sz="half" idx="1"/>
          </p:nvPr>
        </p:nvSpPr>
        <p:spPr>
          <a:xfrm>
            <a:off x="1081600" y="4330700"/>
            <a:ext cx="11379201" cy="65659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  <a:lvl2pPr marL="863600" indent="0" algn="ctr">
              <a:buSzTx/>
              <a:buNone/>
              <a:defRPr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2pPr>
            <a:lvl3pPr marL="1727200" indent="0" algn="ctr">
              <a:buSzTx/>
              <a:buNone/>
              <a:defRPr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3pPr>
            <a:lvl4pPr marL="2603500" indent="0" algn="ctr">
              <a:buSzTx/>
              <a:buNone/>
              <a:defRPr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4pPr>
            <a:lvl5pPr marL="3467100" indent="0" algn="ctr">
              <a:buSzTx/>
              <a:buNone/>
              <a:defRPr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McStas and McXtrace: simulation tools for neutron- and X-ray instruments"/>
          <p:cNvSpPr txBox="1"/>
          <p:nvPr/>
        </p:nvSpPr>
        <p:spPr>
          <a:xfrm>
            <a:off x="1092200" y="12090400"/>
            <a:ext cx="858897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l" defTabSz="457200">
              <a:defRPr b="1" sz="1600"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>
              <a:defRPr b="0" sz="2400">
                <a:latin typeface="Arial"/>
                <a:ea typeface="Arial"/>
                <a:cs typeface="Arial"/>
                <a:sym typeface="Arial"/>
              </a:defRPr>
            </a:pPr>
            <a:r>
              <a:rPr b="1" sz="1600">
                <a:latin typeface="+mn-lt"/>
                <a:ea typeface="+mn-ea"/>
                <a:cs typeface="+mn-cs"/>
                <a:sym typeface="Verdana"/>
              </a:rPr>
              <a:t>McStas and McXtrace: simulation tools for neutron- and X-ray instruments</a:t>
            </a:r>
          </a:p>
        </p:txBody>
      </p:sp>
      <p:pic>
        <p:nvPicPr>
          <p:cNvPr id="18" name="mcstas-logo.pdf" descr="mcstas-log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69500" y="8318500"/>
            <a:ext cx="5905501" cy="34700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DTU_logo.png" descr="DTU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01540" y="239570"/>
            <a:ext cx="762930" cy="1107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65392" y="89273"/>
            <a:ext cx="1408369" cy="1408369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Title Text"/>
          <p:cNvSpPr txBox="1"/>
          <p:nvPr>
            <p:ph type="title"/>
          </p:nvPr>
        </p:nvSpPr>
        <p:spPr>
          <a:xfrm>
            <a:off x="1081599" y="0"/>
            <a:ext cx="11385602" cy="4048214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" name="mcxtrace-logo-1.pdf" descr="mcxtrace-logo-1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56618" y="8318500"/>
            <a:ext cx="5905501" cy="34700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51" y="930276"/>
            <a:ext cx="2117328" cy="1127126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Title Text"/>
          <p:cNvSpPr txBox="1"/>
          <p:nvPr>
            <p:ph type="title"/>
          </p:nvPr>
        </p:nvSpPr>
        <p:spPr>
          <a:xfrm>
            <a:off x="813595" y="894556"/>
            <a:ext cx="14628813" cy="2659064"/>
          </a:xfrm>
          <a:prstGeom prst="rect">
            <a:avLst/>
          </a:prstGeom>
          <a:ln>
            <a:miter lim="400000"/>
          </a:ln>
        </p:spPr>
        <p:txBody>
          <a:bodyPr lIns="57147" tIns="57147" rIns="57147" bIns="57147" anchor="t"/>
          <a:lstStyle>
            <a:lvl1pPr algn="ctr" defTabSz="914400">
              <a:defRPr b="0" sz="5200">
                <a:solidFill>
                  <a:srgbClr val="005A7C"/>
                </a:solidFill>
                <a:uFillTx/>
                <a:latin typeface="TitilliumText22L 800 wt"/>
                <a:ea typeface="TitilliumText22L 800 wt"/>
                <a:cs typeface="TitilliumText22L 800 wt"/>
                <a:sym typeface="TitilliumText22L 800 w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3" name="Body Level One…"/>
          <p:cNvSpPr txBox="1"/>
          <p:nvPr>
            <p:ph type="body" idx="1"/>
          </p:nvPr>
        </p:nvSpPr>
        <p:spPr>
          <a:xfrm>
            <a:off x="1587501" y="3553619"/>
            <a:ext cx="13081002" cy="7770813"/>
          </a:xfrm>
          <a:prstGeom prst="rect">
            <a:avLst/>
          </a:prstGeom>
          <a:ln>
            <a:miter lim="400000"/>
          </a:ln>
        </p:spPr>
        <p:txBody>
          <a:bodyPr lIns="63496" tIns="63496" rIns="63496" bIns="63496" anchor="ctr"/>
          <a:lstStyle>
            <a:lvl1pPr marL="1010927" indent="-744241" defTabSz="914400">
              <a:spcBef>
                <a:spcPts val="2300"/>
              </a:spcBef>
              <a:buClrTx/>
              <a:buSzPct val="171000"/>
              <a:buFont typeface="Helvetica"/>
              <a:defRPr sz="5600">
                <a:uFillTx/>
                <a:latin typeface="TitilliumText22L 400 wt"/>
                <a:ea typeface="TitilliumText22L 400 wt"/>
                <a:cs typeface="TitilliumText22L 400 wt"/>
                <a:sym typeface="TitilliumText22L 400 wt"/>
              </a:defRPr>
            </a:lvl1pPr>
            <a:lvl2pPr marL="1455404" indent="-744241" defTabSz="914400">
              <a:spcBef>
                <a:spcPts val="2300"/>
              </a:spcBef>
              <a:buClrTx/>
              <a:buSzPct val="171000"/>
              <a:buFont typeface="Helvetica"/>
              <a:defRPr sz="5600">
                <a:uFillTx/>
                <a:latin typeface="TitilliumText22L 400 wt"/>
                <a:ea typeface="TitilliumText22L 400 wt"/>
                <a:cs typeface="TitilliumText22L 400 wt"/>
                <a:sym typeface="TitilliumText22L 400 wt"/>
              </a:defRPr>
            </a:lvl2pPr>
            <a:lvl3pPr marL="1899881" indent="-744241" defTabSz="914400">
              <a:spcBef>
                <a:spcPts val="2300"/>
              </a:spcBef>
              <a:buClrTx/>
              <a:buSzPct val="171000"/>
              <a:buFont typeface="Helvetica"/>
              <a:defRPr sz="5600">
                <a:uFillTx/>
                <a:latin typeface="TitilliumText22L 400 wt"/>
                <a:ea typeface="TitilliumText22L 400 wt"/>
                <a:cs typeface="TitilliumText22L 400 wt"/>
                <a:sym typeface="TitilliumText22L 400 wt"/>
              </a:defRPr>
            </a:lvl3pPr>
            <a:lvl4pPr marL="2344358" indent="-744241" defTabSz="914400">
              <a:spcBef>
                <a:spcPts val="2300"/>
              </a:spcBef>
              <a:buClrTx/>
              <a:buSzPct val="171000"/>
              <a:buFont typeface="Helvetica"/>
              <a:defRPr sz="5600">
                <a:uFillTx/>
                <a:latin typeface="TitilliumText22L 400 wt"/>
                <a:ea typeface="TitilliumText22L 400 wt"/>
                <a:cs typeface="TitilliumText22L 400 wt"/>
                <a:sym typeface="TitilliumText22L 400 wt"/>
              </a:defRPr>
            </a:lvl4pPr>
            <a:lvl5pPr marL="2788836" indent="-744241" defTabSz="914400">
              <a:spcBef>
                <a:spcPts val="2300"/>
              </a:spcBef>
              <a:buClrTx/>
              <a:buSzPct val="171000"/>
              <a:buFont typeface="Helvetica"/>
              <a:defRPr sz="5600">
                <a:uFillTx/>
                <a:latin typeface="TitilliumText22L 400 wt"/>
                <a:ea typeface="TitilliumText22L 400 wt"/>
                <a:cs typeface="TitilliumText22L 400 wt"/>
                <a:sym typeface="TitilliumText22L 400 w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xfrm>
            <a:off x="11650133" y="11382022"/>
            <a:ext cx="3793067" cy="649112"/>
          </a:xfrm>
          <a:prstGeom prst="rect">
            <a:avLst/>
          </a:prstGeom>
          <a:ln>
            <a:miter lim="400000"/>
          </a:ln>
        </p:spPr>
        <p:txBody>
          <a:bodyPr wrap="square" lIns="57150" tIns="57150" rIns="57150" bIns="57150" anchor="ctr"/>
          <a:lstStyle>
            <a:lvl1pPr algn="r" defTabSz="914400">
              <a:buClrTx/>
              <a:defRPr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50" y="930275"/>
            <a:ext cx="2117329" cy="1127125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Title Text"/>
          <p:cNvSpPr txBox="1"/>
          <p:nvPr>
            <p:ph type="title"/>
          </p:nvPr>
        </p:nvSpPr>
        <p:spPr>
          <a:xfrm>
            <a:off x="813593" y="894556"/>
            <a:ext cx="14628814" cy="2356644"/>
          </a:xfrm>
          <a:prstGeom prst="rect">
            <a:avLst/>
          </a:prstGeom>
          <a:ln>
            <a:miter lim="400000"/>
          </a:ln>
        </p:spPr>
        <p:txBody>
          <a:bodyPr lIns="57147" tIns="57147" rIns="57147" bIns="57147" anchor="t"/>
          <a:lstStyle>
            <a:lvl1pPr algn="ctr" defTabSz="914400">
              <a:defRPr b="0" sz="5200">
                <a:solidFill>
                  <a:srgbClr val="005A7C"/>
                </a:solidFill>
                <a:uFillTx/>
                <a:latin typeface="TitilliumText22L 800 wt"/>
                <a:ea typeface="TitilliumText22L 800 wt"/>
                <a:cs typeface="TitilliumText22L 800 wt"/>
                <a:sym typeface="TitilliumText22L 800 w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3" name="Slide Number"/>
          <p:cNvSpPr txBox="1"/>
          <p:nvPr>
            <p:ph type="sldNum" sz="quarter" idx="2"/>
          </p:nvPr>
        </p:nvSpPr>
        <p:spPr>
          <a:xfrm>
            <a:off x="11650133" y="11382022"/>
            <a:ext cx="3793067" cy="649112"/>
          </a:xfrm>
          <a:prstGeom prst="rect">
            <a:avLst/>
          </a:prstGeom>
          <a:ln>
            <a:miter lim="400000"/>
          </a:ln>
        </p:spPr>
        <p:txBody>
          <a:bodyPr wrap="square" lIns="57150" tIns="57150" rIns="57150" bIns="57150" anchor="ctr"/>
          <a:lstStyle>
            <a:lvl1pPr algn="r" defTabSz="914400">
              <a:buClrTx/>
              <a:defRPr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51" y="930276"/>
            <a:ext cx="2117328" cy="1127126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Title Text"/>
          <p:cNvSpPr txBox="1"/>
          <p:nvPr>
            <p:ph type="title"/>
          </p:nvPr>
        </p:nvSpPr>
        <p:spPr>
          <a:xfrm>
            <a:off x="813595" y="894556"/>
            <a:ext cx="14628813" cy="2659064"/>
          </a:xfrm>
          <a:prstGeom prst="rect">
            <a:avLst/>
          </a:prstGeom>
          <a:ln>
            <a:miter lim="400000"/>
          </a:ln>
        </p:spPr>
        <p:txBody>
          <a:bodyPr lIns="57147" tIns="57147" rIns="57147" bIns="57147" anchor="t"/>
          <a:lstStyle>
            <a:lvl1pPr algn="ctr" defTabSz="914400">
              <a:defRPr b="0" sz="5200">
                <a:solidFill>
                  <a:srgbClr val="005A7C"/>
                </a:solidFill>
                <a:uFillTx/>
                <a:latin typeface="TitilliumText22L 800 wt"/>
                <a:ea typeface="TitilliumText22L 800 wt"/>
                <a:cs typeface="TitilliumText22L 800 wt"/>
                <a:sym typeface="TitilliumText22L 800 w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2" name="Body Level One…"/>
          <p:cNvSpPr txBox="1"/>
          <p:nvPr>
            <p:ph type="body" idx="1"/>
          </p:nvPr>
        </p:nvSpPr>
        <p:spPr>
          <a:xfrm>
            <a:off x="1587501" y="3553619"/>
            <a:ext cx="13081002" cy="7770813"/>
          </a:xfrm>
          <a:prstGeom prst="rect">
            <a:avLst/>
          </a:prstGeom>
          <a:ln>
            <a:miter lim="400000"/>
          </a:ln>
        </p:spPr>
        <p:txBody>
          <a:bodyPr lIns="63496" tIns="63496" rIns="63496" bIns="63496" anchor="ctr"/>
          <a:lstStyle>
            <a:lvl1pPr marL="1010927" indent="-744241" defTabSz="914400">
              <a:spcBef>
                <a:spcPts val="2300"/>
              </a:spcBef>
              <a:buClrTx/>
              <a:buSzPct val="171000"/>
              <a:buFont typeface="Helvetica"/>
              <a:defRPr sz="5600">
                <a:uFillTx/>
                <a:latin typeface="TitilliumText22L 400 wt"/>
                <a:ea typeface="TitilliumText22L 400 wt"/>
                <a:cs typeface="TitilliumText22L 400 wt"/>
                <a:sym typeface="TitilliumText22L 400 wt"/>
              </a:defRPr>
            </a:lvl1pPr>
            <a:lvl2pPr marL="1455404" indent="-744241" defTabSz="914400">
              <a:spcBef>
                <a:spcPts val="2300"/>
              </a:spcBef>
              <a:buClrTx/>
              <a:buSzPct val="171000"/>
              <a:buFont typeface="Helvetica"/>
              <a:defRPr sz="5600">
                <a:uFillTx/>
                <a:latin typeface="TitilliumText22L 400 wt"/>
                <a:ea typeface="TitilliumText22L 400 wt"/>
                <a:cs typeface="TitilliumText22L 400 wt"/>
                <a:sym typeface="TitilliumText22L 400 wt"/>
              </a:defRPr>
            </a:lvl2pPr>
            <a:lvl3pPr marL="1899881" indent="-744241" defTabSz="914400">
              <a:spcBef>
                <a:spcPts val="2300"/>
              </a:spcBef>
              <a:buClrTx/>
              <a:buSzPct val="171000"/>
              <a:buFont typeface="Helvetica"/>
              <a:defRPr sz="5600">
                <a:uFillTx/>
                <a:latin typeface="TitilliumText22L 400 wt"/>
                <a:ea typeface="TitilliumText22L 400 wt"/>
                <a:cs typeface="TitilliumText22L 400 wt"/>
                <a:sym typeface="TitilliumText22L 400 wt"/>
              </a:defRPr>
            </a:lvl3pPr>
            <a:lvl4pPr marL="2344358" indent="-744241" defTabSz="914400">
              <a:spcBef>
                <a:spcPts val="2300"/>
              </a:spcBef>
              <a:buClrTx/>
              <a:buSzPct val="171000"/>
              <a:buFont typeface="Helvetica"/>
              <a:defRPr sz="5600">
                <a:uFillTx/>
                <a:latin typeface="TitilliumText22L 400 wt"/>
                <a:ea typeface="TitilliumText22L 400 wt"/>
                <a:cs typeface="TitilliumText22L 400 wt"/>
                <a:sym typeface="TitilliumText22L 400 wt"/>
              </a:defRPr>
            </a:lvl4pPr>
            <a:lvl5pPr marL="2788836" indent="-744241" defTabSz="914400">
              <a:spcBef>
                <a:spcPts val="2300"/>
              </a:spcBef>
              <a:buClrTx/>
              <a:buSzPct val="171000"/>
              <a:buFont typeface="Helvetica"/>
              <a:defRPr sz="5600">
                <a:uFillTx/>
                <a:latin typeface="TitilliumText22L 400 wt"/>
                <a:ea typeface="TitilliumText22L 400 wt"/>
                <a:cs typeface="TitilliumText22L 400 wt"/>
                <a:sym typeface="TitilliumText22L 400 w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" name="Slide Number"/>
          <p:cNvSpPr txBox="1"/>
          <p:nvPr>
            <p:ph type="sldNum" sz="quarter" idx="2"/>
          </p:nvPr>
        </p:nvSpPr>
        <p:spPr>
          <a:xfrm>
            <a:off x="11650133" y="11382022"/>
            <a:ext cx="3793067" cy="649112"/>
          </a:xfrm>
          <a:prstGeom prst="rect">
            <a:avLst/>
          </a:prstGeom>
          <a:ln>
            <a:miter lim="400000"/>
          </a:ln>
        </p:spPr>
        <p:txBody>
          <a:bodyPr wrap="square" lIns="57150" tIns="57150" rIns="57150" bIns="57150" anchor="ctr"/>
          <a:lstStyle>
            <a:lvl1pPr algn="r" defTabSz="914400">
              <a:buClrTx/>
              <a:defRPr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36150" y="11805800"/>
            <a:ext cx="1015651" cy="596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DTU_logo.png" descr="DTU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03750" y="11725700"/>
            <a:ext cx="521551" cy="757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74150" y="11617249"/>
            <a:ext cx="852751" cy="852751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McStas and McXtrace: simulation tools for neutron- and X-ray instruments"/>
          <p:cNvSpPr txBox="1"/>
          <p:nvPr/>
        </p:nvSpPr>
        <p:spPr>
          <a:xfrm>
            <a:off x="1252799" y="11916499"/>
            <a:ext cx="8612102" cy="31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550" tIns="35550" rIns="35550" bIns="35550">
            <a:spAutoFit/>
          </a:bodyPr>
          <a:lstStyle>
            <a:lvl1pPr algn="l" defTabSz="457200">
              <a:defRPr b="1" sz="1600"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>
              <a:defRPr b="0" sz="2400">
                <a:latin typeface="Arial"/>
                <a:ea typeface="Arial"/>
                <a:cs typeface="Arial"/>
                <a:sym typeface="Arial"/>
              </a:defRPr>
            </a:pPr>
            <a:r>
              <a:rPr b="1" sz="1600">
                <a:latin typeface="+mn-lt"/>
                <a:ea typeface="+mn-ea"/>
                <a:cs typeface="+mn-cs"/>
                <a:sym typeface="Verdana"/>
              </a:rPr>
              <a:t>McStas and McXtrace: simulation tools for neutron- and X-ray instruments</a:t>
            </a:r>
          </a:p>
        </p:txBody>
      </p:sp>
      <p:pic>
        <p:nvPicPr>
          <p:cNvPr id="144" name="image4.png" descr="image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601700" y="11806700"/>
            <a:ext cx="1015651" cy="596701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Title Text"/>
          <p:cNvSpPr txBox="1"/>
          <p:nvPr>
            <p:ph type="title"/>
          </p:nvPr>
        </p:nvSpPr>
        <p:spPr>
          <a:xfrm>
            <a:off x="1521899" y="406400"/>
            <a:ext cx="12959551" cy="2575800"/>
          </a:xfrm>
          <a:prstGeom prst="rect">
            <a:avLst/>
          </a:prstGeom>
          <a:ln>
            <a:miter lim="400000"/>
          </a:ln>
        </p:spPr>
        <p:txBody>
          <a:bodyPr anchor="ctr"/>
          <a:lstStyle>
            <a:lvl1pPr defTabSz="914400">
              <a:defRPr b="0" sz="2400">
                <a:uFillTx/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6" name="Body Level One…"/>
          <p:cNvSpPr txBox="1"/>
          <p:nvPr>
            <p:ph type="body" idx="1"/>
          </p:nvPr>
        </p:nvSpPr>
        <p:spPr>
          <a:xfrm>
            <a:off x="1521899" y="3252199"/>
            <a:ext cx="12959551" cy="9346201"/>
          </a:xfrm>
          <a:prstGeom prst="rect">
            <a:avLst/>
          </a:prstGeom>
          <a:ln>
            <a:miter lim="400000"/>
          </a:ln>
        </p:spPr>
        <p:txBody>
          <a:bodyPr/>
          <a:lstStyle>
            <a:lvl1pPr marL="0" indent="0" defTabSz="914400">
              <a:spcBef>
                <a:spcPts val="0"/>
              </a:spcBef>
              <a:buClrTx/>
              <a:buSzTx/>
              <a:buNone/>
              <a:defRPr sz="2400"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indent="0" defTabSz="914400">
              <a:spcBef>
                <a:spcPts val="0"/>
              </a:spcBef>
              <a:buClrTx/>
              <a:buSzTx/>
              <a:buNone/>
              <a:defRPr sz="2400"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indent="0" defTabSz="914400">
              <a:spcBef>
                <a:spcPts val="0"/>
              </a:spcBef>
              <a:buClrTx/>
              <a:buSzTx/>
              <a:buNone/>
              <a:defRPr sz="2400"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indent="0" defTabSz="914400">
              <a:spcBef>
                <a:spcPts val="0"/>
              </a:spcBef>
              <a:buClrTx/>
              <a:buSzTx/>
              <a:buNone/>
              <a:defRPr sz="2400"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indent="0" defTabSz="914400">
              <a:spcBef>
                <a:spcPts val="0"/>
              </a:spcBef>
              <a:buClrTx/>
              <a:buSzTx/>
              <a:buNone/>
              <a:defRPr sz="2400">
                <a:uFillTx/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xfrm>
            <a:off x="11650133" y="11382022"/>
            <a:ext cx="3793067" cy="649112"/>
          </a:xfrm>
          <a:prstGeom prst="rect">
            <a:avLst/>
          </a:prstGeom>
          <a:ln>
            <a:miter lim="400000"/>
          </a:ln>
        </p:spPr>
        <p:txBody>
          <a:bodyPr wrap="square" lIns="57150" tIns="57150" rIns="57150" bIns="57150" anchor="ctr"/>
          <a:lstStyle>
            <a:lvl1pPr algn="r" defTabSz="457200">
              <a:buClrTx/>
              <a:defRPr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lide Number"/>
          <p:cNvSpPr txBox="1"/>
          <p:nvPr>
            <p:ph type="sldNum" sz="quarter" idx="2"/>
          </p:nvPr>
        </p:nvSpPr>
        <p:spPr>
          <a:xfrm>
            <a:off x="8801100" y="13804900"/>
            <a:ext cx="444500" cy="482600"/>
          </a:xfrm>
          <a:prstGeom prst="rect">
            <a:avLst/>
          </a:prstGeom>
          <a:ln>
            <a:miter lim="400000"/>
          </a:ln>
        </p:spPr>
        <p:txBody>
          <a:bodyPr lIns="50800" tIns="50800" rIns="50800" bIns="50800"/>
          <a:lstStyle>
            <a:lvl1pPr algn="ctr">
              <a:buClrTx/>
              <a:defRPr sz="26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lide Number"/>
          <p:cNvSpPr txBox="1"/>
          <p:nvPr>
            <p:ph type="sldNum" sz="quarter" idx="2"/>
          </p:nvPr>
        </p:nvSpPr>
        <p:spPr>
          <a:xfrm>
            <a:off x="8801100" y="13804900"/>
            <a:ext cx="444500" cy="482600"/>
          </a:xfrm>
          <a:prstGeom prst="rect">
            <a:avLst/>
          </a:prstGeom>
          <a:ln>
            <a:miter lim="400000"/>
          </a:ln>
        </p:spPr>
        <p:txBody>
          <a:bodyPr lIns="50800" tIns="50800" rIns="50800" bIns="50800"/>
          <a:lstStyle>
            <a:lvl1pPr algn="ctr">
              <a:buClrTx/>
              <a:defRPr sz="26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DTU-DK-A1.jpg" descr="DTU-DK-A1.jpg"/>
          <p:cNvPicPr>
            <a:picLocks noChangeAspect="1"/>
          </p:cNvPicPr>
          <p:nvPr/>
        </p:nvPicPr>
        <p:blipFill>
          <a:blip r:embed="rId2">
            <a:extLst/>
          </a:blip>
          <a:srcRect l="78431" t="0" r="0" b="0"/>
          <a:stretch>
            <a:fillRect/>
          </a:stretch>
        </p:blipFill>
        <p:spPr>
          <a:xfrm>
            <a:off x="14703778" y="903111"/>
            <a:ext cx="852312" cy="948267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6/10/2017"/>
          <p:cNvSpPr txBox="1"/>
          <p:nvPr/>
        </p:nvSpPr>
        <p:spPr>
          <a:xfrm>
            <a:off x="13543844" y="11921066"/>
            <a:ext cx="135749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 defTabSz="1733973">
              <a:defRPr sz="1600"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/>
            <a:r>
              <a:t>6/10/2017</a:t>
            </a:r>
          </a:p>
        </p:txBody>
      </p:sp>
      <p:sp>
        <p:nvSpPr>
          <p:cNvPr id="170" name="Slide Number"/>
          <p:cNvSpPr txBox="1"/>
          <p:nvPr>
            <p:ph type="sldNum" sz="quarter" idx="2"/>
          </p:nvPr>
        </p:nvSpPr>
        <p:spPr>
          <a:xfrm>
            <a:off x="1083733" y="11921066"/>
            <a:ext cx="271066" cy="241301"/>
          </a:xfrm>
          <a:prstGeom prst="rect">
            <a:avLst/>
          </a:prstGeom>
          <a:ln>
            <a:miter lim="400000"/>
          </a:ln>
        </p:spPr>
        <p:txBody>
          <a:bodyPr/>
          <a:lstStyle>
            <a:lvl1pPr defTabSz="1733973">
              <a:buClrTx/>
              <a:defRPr>
                <a:solidFill>
                  <a:srgbClr val="000000"/>
                </a:solidFill>
                <a:uFillTx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71" name="DTU Nutech, DTU Physics, Technical University of Denmark"/>
          <p:cNvSpPr txBox="1"/>
          <p:nvPr/>
        </p:nvSpPr>
        <p:spPr>
          <a:xfrm>
            <a:off x="1758244" y="11921066"/>
            <a:ext cx="7379406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1733973">
              <a:defRPr b="1" sz="1600"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/>
            <a:r>
              <a:t>DTU Nutech, DTU Physics, Technical University of Denmark</a:t>
            </a:r>
          </a:p>
        </p:txBody>
      </p:sp>
      <p:sp>
        <p:nvSpPr>
          <p:cNvPr id="172" name="Title Text"/>
          <p:cNvSpPr txBox="1"/>
          <p:nvPr>
            <p:ph type="title"/>
          </p:nvPr>
        </p:nvSpPr>
        <p:spPr>
          <a:xfrm>
            <a:off x="1083733" y="948266"/>
            <a:ext cx="13817601" cy="2032001"/>
          </a:xfrm>
          <a:prstGeom prst="rect">
            <a:avLst/>
          </a:prstGeom>
          <a:ln>
            <a:miter lim="400000"/>
          </a:ln>
        </p:spPr>
        <p:txBody>
          <a:bodyPr>
            <a:normAutofit fontScale="100000" lnSpcReduction="0"/>
          </a:bodyPr>
          <a:lstStyle>
            <a:lvl1pPr defTabSz="1733973">
              <a:defRPr>
                <a:uFillTx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3" name="Body Level One…"/>
          <p:cNvSpPr txBox="1"/>
          <p:nvPr>
            <p:ph type="body" idx="1"/>
          </p:nvPr>
        </p:nvSpPr>
        <p:spPr>
          <a:xfrm>
            <a:off x="1083733" y="3251200"/>
            <a:ext cx="13817601" cy="8116712"/>
          </a:xfrm>
          <a:prstGeom prst="rect">
            <a:avLst/>
          </a:prstGeom>
          <a:ln>
            <a:miter lim="400000"/>
          </a:ln>
        </p:spPr>
        <p:txBody>
          <a:bodyPr>
            <a:normAutofit fontScale="100000" lnSpcReduction="0"/>
          </a:bodyPr>
          <a:lstStyle>
            <a:lvl1pPr marL="354210" indent="-354210" defTabSz="1733973">
              <a:buClrTx/>
              <a:buChar char="»"/>
              <a:defRPr sz="3000">
                <a:uFillTx/>
              </a:defRPr>
            </a:lvl1pPr>
            <a:lvl2pPr marL="704850" indent="-325437" defTabSz="1733973">
              <a:buClrTx/>
              <a:buChar char="–"/>
              <a:defRPr sz="3000">
                <a:uFillTx/>
              </a:defRPr>
            </a:lvl2pPr>
            <a:lvl3pPr marL="1431925" indent="-381000" defTabSz="1733973">
              <a:buClrTx/>
              <a:defRPr sz="3000">
                <a:uFillTx/>
              </a:defRPr>
            </a:lvl3pPr>
            <a:lvl4pPr marL="1851025" indent="-381000" defTabSz="1733973">
              <a:buClrTx/>
              <a:buChar char="–"/>
              <a:defRPr sz="3000">
                <a:uFillTx/>
              </a:defRPr>
            </a:lvl4pPr>
            <a:lvl5pPr marL="2270125" indent="-381000" defTabSz="1733973">
              <a:buClrTx/>
              <a:buChar char="»"/>
              <a:defRPr sz="3000">
                <a:uFillTx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Logo color"/>
          <p:cNvSpPr/>
          <p:nvPr/>
        </p:nvSpPr>
        <p:spPr>
          <a:xfrm>
            <a:off x="336350" y="2261982"/>
            <a:ext cx="560065" cy="816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rgbClr val="990000"/>
          </a:solidFill>
          <a:ln w="12700">
            <a:miter lim="400000"/>
          </a:ln>
        </p:spPr>
        <p:txBody>
          <a:bodyPr lIns="62465" tIns="62465" rIns="62465" bIns="62465"/>
          <a:lstStyle/>
          <a:p>
            <a:pPr algn="l" defTabSz="1733973">
              <a:spcBef>
                <a:spcPts val="1800"/>
              </a:spcBef>
              <a:defRPr sz="3000">
                <a:latin typeface="+mn-lt"/>
                <a:ea typeface="+mn-ea"/>
                <a:cs typeface="+mn-cs"/>
                <a:sym typeface="Verdana"/>
              </a:defRPr>
            </a:pPr>
          </a:p>
        </p:txBody>
      </p:sp>
      <p:sp>
        <p:nvSpPr>
          <p:cNvPr id="181" name="Bottom bar"/>
          <p:cNvSpPr/>
          <p:nvPr/>
        </p:nvSpPr>
        <p:spPr>
          <a:xfrm>
            <a:off x="-1" y="10656327"/>
            <a:ext cx="16274554" cy="422841"/>
          </a:xfrm>
          <a:prstGeom prst="rect">
            <a:avLst/>
          </a:prstGeom>
          <a:solidFill>
            <a:srgbClr val="990000"/>
          </a:solidFill>
          <a:ln w="12700">
            <a:miter lim="400000"/>
          </a:ln>
        </p:spPr>
        <p:txBody>
          <a:bodyPr lIns="62465" tIns="62465" rIns="62465" bIns="62465" anchor="ctr"/>
          <a:lstStyle/>
          <a:p>
            <a:pPr defTabSz="1733973">
              <a:spcBef>
                <a:spcPts val="700"/>
              </a:spcBef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82" name="UserProfile.Offices.Workarea_{{DocumentLanguage}}text"/>
          <p:cNvSpPr txBox="1"/>
          <p:nvPr/>
        </p:nvSpPr>
        <p:spPr>
          <a:xfrm>
            <a:off x="2368768" y="10781339"/>
            <a:ext cx="4534152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 defTabSz="1733973">
              <a:defRPr b="1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Peter Willendrup, DTU Physics and ESS DMSC</a:t>
            </a:r>
          </a:p>
        </p:txBody>
      </p:sp>
      <p:sp>
        <p:nvSpPr>
          <p:cNvPr id="183" name="Top bar"/>
          <p:cNvSpPr/>
          <p:nvPr/>
        </p:nvSpPr>
        <p:spPr>
          <a:xfrm>
            <a:off x="-1" y="1925632"/>
            <a:ext cx="16274554" cy="67271"/>
          </a:xfrm>
          <a:prstGeom prst="rect">
            <a:avLst/>
          </a:prstGeom>
          <a:solidFill>
            <a:srgbClr val="990000"/>
          </a:solidFill>
          <a:ln w="12700">
            <a:miter lim="400000"/>
          </a:ln>
        </p:spPr>
        <p:txBody>
          <a:bodyPr lIns="62465" tIns="62465" rIns="62465" bIns="62465" anchor="ctr"/>
          <a:lstStyle/>
          <a:p>
            <a:pPr defTabSz="1733973">
              <a:spcBef>
                <a:spcPts val="700"/>
              </a:spcBef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84" name="Title Text"/>
          <p:cNvSpPr txBox="1"/>
          <p:nvPr>
            <p:ph type="title"/>
          </p:nvPr>
        </p:nvSpPr>
        <p:spPr>
          <a:xfrm>
            <a:off x="2368768" y="2494394"/>
            <a:ext cx="12429448" cy="1298308"/>
          </a:xfrm>
          <a:prstGeom prst="rect">
            <a:avLst/>
          </a:prstGeom>
          <a:ln>
            <a:miter lim="400000"/>
          </a:ln>
        </p:spPr>
        <p:txBody>
          <a:bodyPr>
            <a:normAutofit fontScale="100000" lnSpcReduction="0"/>
          </a:bodyPr>
          <a:lstStyle>
            <a:lvl1pPr defTabSz="1733973">
              <a:defRPr sz="5600"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5" name="Body Level One…"/>
          <p:cNvSpPr txBox="1"/>
          <p:nvPr>
            <p:ph type="body" sz="half" idx="1"/>
          </p:nvPr>
        </p:nvSpPr>
        <p:spPr>
          <a:xfrm>
            <a:off x="2368867" y="4203204"/>
            <a:ext cx="12429448" cy="6067092"/>
          </a:xfrm>
          <a:prstGeom prst="rect">
            <a:avLst/>
          </a:prstGeom>
          <a:ln>
            <a:miter lim="400000"/>
          </a:ln>
        </p:spPr>
        <p:txBody>
          <a:bodyPr>
            <a:normAutofit fontScale="100000" lnSpcReduction="0"/>
          </a:bodyPr>
          <a:lstStyle>
            <a:lvl1pPr marL="373999" indent="-373999" defTabSz="1733973">
              <a:spcBef>
                <a:spcPts val="800"/>
              </a:spcBef>
              <a:buClrTx/>
              <a:defRPr sz="3400">
                <a:uFillTx/>
                <a:latin typeface="Arial"/>
                <a:ea typeface="Arial"/>
                <a:cs typeface="Arial"/>
                <a:sym typeface="Arial"/>
              </a:defRPr>
            </a:lvl1pPr>
            <a:lvl2pPr marL="590000" indent="-374000" defTabSz="1733973">
              <a:spcBef>
                <a:spcPts val="800"/>
              </a:spcBef>
              <a:buClrTx/>
              <a:buChar char="–"/>
              <a:defRPr sz="3400">
                <a:uFillTx/>
                <a:latin typeface="Arial"/>
                <a:ea typeface="Arial"/>
                <a:cs typeface="Arial"/>
                <a:sym typeface="Arial"/>
              </a:defRPr>
            </a:lvl2pPr>
            <a:lvl3pPr marL="791600" indent="-374000" defTabSz="1733973">
              <a:spcBef>
                <a:spcPts val="800"/>
              </a:spcBef>
              <a:buClrTx/>
              <a:defRPr sz="3400"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004000" indent="-374000" defTabSz="1733973">
              <a:spcBef>
                <a:spcPts val="800"/>
              </a:spcBef>
              <a:buClrTx/>
              <a:buChar char="–"/>
              <a:defRPr sz="3400">
                <a:uFillTx/>
                <a:latin typeface="Arial"/>
                <a:ea typeface="Arial"/>
                <a:cs typeface="Arial"/>
                <a:sym typeface="Arial"/>
              </a:defRPr>
            </a:lvl4pPr>
            <a:lvl5pPr marL="1201999" indent="-374000" defTabSz="1733973">
              <a:spcBef>
                <a:spcPts val="800"/>
              </a:spcBef>
              <a:buClrTx/>
              <a:buChar char="»"/>
              <a:defRPr sz="3400">
                <a:uFillTx/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Slide Number"/>
          <p:cNvSpPr txBox="1"/>
          <p:nvPr>
            <p:ph type="sldNum" sz="quarter" idx="2"/>
          </p:nvPr>
        </p:nvSpPr>
        <p:spPr>
          <a:xfrm>
            <a:off x="15357932" y="10781339"/>
            <a:ext cx="182216" cy="172815"/>
          </a:xfrm>
          <a:prstGeom prst="rect">
            <a:avLst/>
          </a:prstGeom>
          <a:ln>
            <a:miter lim="400000"/>
          </a:ln>
        </p:spPr>
        <p:txBody>
          <a:bodyPr anchor="ctr"/>
          <a:lstStyle>
            <a:lvl1pPr defTabSz="1733973">
              <a:spcBef>
                <a:spcPts val="700"/>
              </a:spcBef>
              <a:buClrTx/>
              <a:defRPr b="1" sz="120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3047" y="2261982"/>
            <a:ext cx="1524527" cy="8158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/>
          <p:nvPr>
            <p:ph type="title"/>
          </p:nvPr>
        </p:nvSpPr>
        <p:spPr>
          <a:xfrm>
            <a:off x="812799" y="570090"/>
            <a:ext cx="14630401" cy="2681111"/>
          </a:xfrm>
          <a:prstGeom prst="rect">
            <a:avLst/>
          </a:prstGeom>
          <a:ln>
            <a:miter lim="400000"/>
          </a:ln>
        </p:spPr>
        <p:txBody>
          <a:bodyPr lIns="81279" tIns="81279" rIns="81279" bIns="81279" anchor="ctr">
            <a:normAutofit fontScale="100000" lnSpcReduction="0"/>
          </a:bodyPr>
          <a:lstStyle>
            <a:lvl1pPr algn="ctr" defTabSz="457200">
              <a:defRPr b="0" sz="8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idx="1"/>
          </p:nvPr>
        </p:nvSpPr>
        <p:spPr>
          <a:xfrm>
            <a:off x="812799" y="3251200"/>
            <a:ext cx="14630401" cy="9347200"/>
          </a:xfrm>
          <a:prstGeom prst="rect">
            <a:avLst/>
          </a:prstGeom>
          <a:ln>
            <a:miter lim="400000"/>
          </a:ln>
        </p:spPr>
        <p:txBody>
          <a:bodyPr lIns="81279" tIns="81279" rIns="81279" bIns="81279">
            <a:normAutofit fontScale="100000" lnSpcReduction="0"/>
          </a:bodyPr>
          <a:lstStyle>
            <a:lvl1pPr marL="642937" indent="-642937" defTabSz="457200">
              <a:buClrTx/>
              <a:buFont typeface="Arial"/>
              <a:defRPr sz="6000">
                <a:latin typeface="Calibri"/>
                <a:ea typeface="Calibri"/>
                <a:cs typeface="Calibri"/>
                <a:sym typeface="Calibri"/>
              </a:defRPr>
            </a:lvl1pPr>
            <a:lvl2pPr marL="1069521" indent="-612321" defTabSz="457200">
              <a:buClrTx/>
              <a:buFont typeface="Arial"/>
              <a:buChar char="–"/>
              <a:defRPr sz="6000">
                <a:latin typeface="Calibri"/>
                <a:ea typeface="Calibri"/>
                <a:cs typeface="Calibri"/>
                <a:sym typeface="Calibri"/>
              </a:defRPr>
            </a:lvl2pPr>
            <a:lvl3pPr marL="1485900" indent="-571500" defTabSz="457200">
              <a:buClrTx/>
              <a:buFont typeface="Arial"/>
              <a:defRPr sz="6000">
                <a:latin typeface="Calibri"/>
                <a:ea typeface="Calibri"/>
                <a:cs typeface="Calibri"/>
                <a:sym typeface="Calibri"/>
              </a:defRPr>
            </a:lvl3pPr>
            <a:lvl4pPr marL="2057400" indent="-685800" defTabSz="457200">
              <a:buClrTx/>
              <a:buFont typeface="Arial"/>
              <a:buChar char="–"/>
              <a:defRPr sz="6000">
                <a:latin typeface="Calibri"/>
                <a:ea typeface="Calibri"/>
                <a:cs typeface="Calibri"/>
                <a:sym typeface="Calibri"/>
              </a:defRPr>
            </a:lvl4pPr>
            <a:lvl5pPr marL="2514600" indent="-685800" defTabSz="457200">
              <a:buClrTx/>
              <a:buFont typeface="Arial"/>
              <a:buChar char="»"/>
              <a:defRPr sz="60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11650133" y="11778403"/>
            <a:ext cx="3793067" cy="505461"/>
          </a:xfrm>
          <a:prstGeom prst="rect">
            <a:avLst/>
          </a:prstGeom>
          <a:ln>
            <a:miter lim="400000"/>
          </a:ln>
        </p:spPr>
        <p:txBody>
          <a:bodyPr wrap="square" lIns="81279" tIns="81279" rIns="81279" bIns="81279" anchor="ctr"/>
          <a:lstStyle>
            <a:lvl1pPr algn="r" defTabSz="914400">
              <a:spcBef>
                <a:spcPts val="700"/>
              </a:spcBef>
              <a:buClrTx/>
              <a:defRPr sz="2200">
                <a:solidFill>
                  <a:srgbClr val="888888"/>
                </a:solidFill>
                <a:uFill>
                  <a:solidFill>
                    <a:srgbClr val="888888"/>
                  </a:solidFill>
                </a:u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DTU Physics, Technical University of Denmark"/>
          <p:cNvSpPr txBox="1"/>
          <p:nvPr/>
        </p:nvSpPr>
        <p:spPr>
          <a:xfrm>
            <a:off x="1758243" y="11921066"/>
            <a:ext cx="7520001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914400">
              <a:defRPr b="1" sz="16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>
              <a:defRPr b="0" sz="3000"/>
            </a:pPr>
            <a:r>
              <a:rPr b="1" sz="1600"/>
              <a:t>DTU Physics, Technical University of Denmark</a:t>
            </a:r>
          </a:p>
        </p:txBody>
      </p:sp>
      <p:pic>
        <p:nvPicPr>
          <p:cNvPr id="49" name="image1.jpg" descr="image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08663" y="903111"/>
            <a:ext cx="649112" cy="942623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Add Presentation Title in Footer via ”Insert”; ”Header &amp; Footer”"/>
          <p:cNvSpPr txBox="1"/>
          <p:nvPr/>
        </p:nvSpPr>
        <p:spPr>
          <a:xfrm>
            <a:off x="16569340" y="11508249"/>
            <a:ext cx="3079941" cy="1381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1279" tIns="81279" rIns="81279" bIns="81279">
            <a:spAutoFit/>
          </a:bodyPr>
          <a:lstStyle>
            <a:lvl1pPr algn="l" defTabSz="914400"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>
              <a:defRPr sz="3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Add Presentation Title in Footer via ”Insert”; ”Header &amp; Footer”</a:t>
            </a:r>
          </a:p>
        </p:txBody>
      </p:sp>
      <p:sp>
        <p:nvSpPr>
          <p:cNvPr id="51" name="Line"/>
          <p:cNvSpPr/>
          <p:nvPr/>
        </p:nvSpPr>
        <p:spPr>
          <a:xfrm>
            <a:off x="16336277" y="12047149"/>
            <a:ext cx="256001" cy="1"/>
          </a:xfrm>
          <a:prstGeom prst="line">
            <a:avLst/>
          </a:prstGeom>
          <a:solidFill>
            <a:srgbClr val="FF9900"/>
          </a:solidFill>
          <a:ln w="25400">
            <a:solidFill>
              <a:srgbClr val="FFFFFF"/>
            </a:solidFill>
          </a:ln>
        </p:spPr>
        <p:txBody>
          <a:bodyPr lIns="0" tIns="0" rIns="0" bIns="0"/>
          <a:lstStyle/>
          <a:p>
            <a:pPr algn="l" defTabSz="457200">
              <a:defRPr sz="2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52" name="http://www.fysik.dtu.dk/english/%7E/media/Institutter/Fysik/Research/NEXMAP/NEXMAP_logo_6_220x200.ashx?mw=460" descr="http://www.fysik.dtu.dk/english/%7E/media/Institutter/Fysik/Research/NEXMAP/NEXMAP_logo_6_220x200.ashx?mw=46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" y="229916"/>
            <a:ext cx="1920000" cy="1920001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Title Text"/>
          <p:cNvSpPr txBox="1"/>
          <p:nvPr>
            <p:ph type="title"/>
          </p:nvPr>
        </p:nvSpPr>
        <p:spPr>
          <a:xfrm>
            <a:off x="1083733" y="406399"/>
            <a:ext cx="13817601" cy="2573868"/>
          </a:xfrm>
          <a:prstGeom prst="rect">
            <a:avLst/>
          </a:prstGeom>
          <a:ln>
            <a:miter lim="400000"/>
          </a:ln>
        </p:spPr>
        <p:txBody>
          <a:bodyPr/>
          <a:lstStyle>
            <a:lvl1pPr defTabSz="914400"/>
          </a:lstStyle>
          <a:p>
            <a:pPr/>
            <a:r>
              <a:t>Title Text</a:t>
            </a:r>
          </a:p>
        </p:txBody>
      </p:sp>
      <p:sp>
        <p:nvSpPr>
          <p:cNvPr id="54" name="Body Level One…"/>
          <p:cNvSpPr txBox="1"/>
          <p:nvPr>
            <p:ph type="body" idx="1"/>
          </p:nvPr>
        </p:nvSpPr>
        <p:spPr>
          <a:xfrm>
            <a:off x="1083733" y="3251200"/>
            <a:ext cx="13817601" cy="9347200"/>
          </a:xfrm>
          <a:prstGeom prst="rect">
            <a:avLst/>
          </a:prstGeom>
          <a:ln>
            <a:miter lim="400000"/>
          </a:ln>
        </p:spPr>
        <p:txBody>
          <a:bodyPr/>
          <a:lstStyle>
            <a:lvl1pPr marL="354211" indent="-354211" defTabSz="914400">
              <a:spcBef>
                <a:spcPts val="300"/>
              </a:spcBef>
              <a:buClrTx/>
              <a:defRPr sz="3000"/>
            </a:lvl1pPr>
            <a:lvl2pPr marL="745530" indent="-366118" defTabSz="914400">
              <a:spcBef>
                <a:spcPts val="300"/>
              </a:spcBef>
              <a:buClrTx/>
              <a:buChar char="–"/>
              <a:defRPr sz="3000"/>
            </a:lvl2pPr>
            <a:lvl3pPr marL="1479550" indent="-428625" defTabSz="914400">
              <a:spcBef>
                <a:spcPts val="300"/>
              </a:spcBef>
              <a:buClrTx/>
              <a:defRPr sz="3000"/>
            </a:lvl3pPr>
            <a:lvl4pPr marL="1898650" indent="-428625" defTabSz="914400">
              <a:spcBef>
                <a:spcPts val="300"/>
              </a:spcBef>
              <a:buClrTx/>
              <a:buChar char="–"/>
              <a:defRPr sz="3000"/>
            </a:lvl4pPr>
            <a:lvl5pPr marL="2317750" indent="-428625" defTabSz="914400">
              <a:spcBef>
                <a:spcPts val="300"/>
              </a:spcBef>
              <a:buClrTx/>
              <a:buChar char="»"/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xfrm>
            <a:off x="1083733" y="11921066"/>
            <a:ext cx="544001" cy="241301"/>
          </a:xfrm>
          <a:prstGeom prst="rect">
            <a:avLst/>
          </a:prstGeom>
          <a:ln>
            <a:miter lim="400000"/>
          </a:ln>
        </p:spPr>
        <p:txBody>
          <a:bodyPr wrap="square"/>
          <a:lstStyle>
            <a:lvl1pPr defTabSz="914400">
              <a:spcBef>
                <a:spcPts val="500"/>
              </a:spcBef>
              <a:buClrTx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/>
          <p:nvPr>
            <p:ph type="title"/>
          </p:nvPr>
        </p:nvSpPr>
        <p:spPr>
          <a:xfrm>
            <a:off x="813593" y="894556"/>
            <a:ext cx="14628814" cy="2357438"/>
          </a:xfrm>
          <a:prstGeom prst="rect">
            <a:avLst/>
          </a:prstGeom>
          <a:ln>
            <a:miter lim="400000"/>
          </a:ln>
        </p:spPr>
        <p:txBody>
          <a:bodyPr lIns="57150" tIns="57150" rIns="57150" bIns="57150" anchor="t"/>
          <a:lstStyle>
            <a:lvl1pPr indent="57150" defTabSz="914400">
              <a:lnSpc>
                <a:spcPts val="3000"/>
              </a:lnSpc>
              <a:defRPr b="0" sz="5000">
                <a:uFillTx/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3" name="Body Level One…"/>
          <p:cNvSpPr txBox="1"/>
          <p:nvPr>
            <p:ph type="body" idx="1"/>
          </p:nvPr>
        </p:nvSpPr>
        <p:spPr>
          <a:xfrm>
            <a:off x="813593" y="3251993"/>
            <a:ext cx="14628814" cy="9346407"/>
          </a:xfrm>
          <a:prstGeom prst="rect">
            <a:avLst/>
          </a:prstGeom>
          <a:ln>
            <a:miter lim="400000"/>
          </a:ln>
        </p:spPr>
        <p:txBody>
          <a:bodyPr lIns="57150" tIns="57150" rIns="57150" bIns="57150"/>
          <a:lstStyle>
            <a:lvl1pPr marL="0" indent="57150" defTabSz="914400">
              <a:spcBef>
                <a:spcPts val="500"/>
              </a:spcBef>
              <a:buClrTx/>
              <a:buSzTx/>
              <a:buNone/>
              <a:defRPr>
                <a:uFillTx/>
                <a:latin typeface="Tahoma"/>
                <a:ea typeface="Tahoma"/>
                <a:cs typeface="Tahoma"/>
                <a:sym typeface="Tahoma"/>
              </a:defRPr>
            </a:lvl1pPr>
            <a:lvl2pPr marL="0" indent="738187" defTabSz="914400">
              <a:spcBef>
                <a:spcPts val="500"/>
              </a:spcBef>
              <a:buClrTx/>
              <a:buSzTx/>
              <a:buNone/>
              <a:defRPr>
                <a:uFillTx/>
                <a:latin typeface="Tahoma"/>
                <a:ea typeface="Tahoma"/>
                <a:cs typeface="Tahoma"/>
                <a:sym typeface="Tahoma"/>
              </a:defRPr>
            </a:lvl2pPr>
            <a:lvl3pPr marL="0" indent="1416050" defTabSz="914400">
              <a:spcBef>
                <a:spcPts val="500"/>
              </a:spcBef>
              <a:buClrTx/>
              <a:buSzTx/>
              <a:buNone/>
              <a:defRPr>
                <a:uFillTx/>
                <a:latin typeface="Tahoma"/>
                <a:ea typeface="Tahoma"/>
                <a:cs typeface="Tahoma"/>
                <a:sym typeface="Tahoma"/>
              </a:defRPr>
            </a:lvl3pPr>
            <a:lvl4pPr marL="0" indent="2093913" defTabSz="914400">
              <a:spcBef>
                <a:spcPts val="500"/>
              </a:spcBef>
              <a:buClrTx/>
              <a:buSzTx/>
              <a:buNone/>
              <a:defRPr>
                <a:uFillTx/>
                <a:latin typeface="Tahoma"/>
                <a:ea typeface="Tahoma"/>
                <a:cs typeface="Tahoma"/>
                <a:sym typeface="Tahoma"/>
              </a:defRPr>
            </a:lvl4pPr>
            <a:lvl5pPr marL="0" indent="2689225" defTabSz="914400">
              <a:spcBef>
                <a:spcPts val="500"/>
              </a:spcBef>
              <a:buClrTx/>
              <a:buSzTx/>
              <a:buNone/>
              <a:defRPr>
                <a:uFillTx/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xfrm>
            <a:off x="11650133" y="11382022"/>
            <a:ext cx="3793067" cy="649112"/>
          </a:xfrm>
          <a:prstGeom prst="rect">
            <a:avLst/>
          </a:prstGeom>
          <a:ln>
            <a:miter lim="400000"/>
          </a:ln>
        </p:spPr>
        <p:txBody>
          <a:bodyPr wrap="square" lIns="57150" tIns="57150" rIns="57150" bIns="57150" anchor="ctr"/>
          <a:lstStyle>
            <a:lvl1pPr algn="r" defTabSz="914400">
              <a:buClrTx/>
              <a:defRPr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/>
          <p:nvPr>
            <p:ph type="title"/>
          </p:nvPr>
        </p:nvSpPr>
        <p:spPr>
          <a:xfrm>
            <a:off x="813593" y="894556"/>
            <a:ext cx="14628814" cy="2357438"/>
          </a:xfrm>
          <a:prstGeom prst="rect">
            <a:avLst/>
          </a:prstGeom>
          <a:ln>
            <a:miter lim="400000"/>
          </a:ln>
        </p:spPr>
        <p:txBody>
          <a:bodyPr lIns="57150" tIns="57150" rIns="57150" bIns="57150" anchor="t"/>
          <a:lstStyle>
            <a:lvl1pPr algn="ctr" defTabSz="914400">
              <a:defRPr b="0" sz="11200">
                <a:uFillTx/>
                <a:latin typeface="TitilliumText14L 600 wt"/>
                <a:ea typeface="TitilliumText14L 600 wt"/>
                <a:cs typeface="TitilliumText14L 600 wt"/>
                <a:sym typeface="TitilliumText14L 600 w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2" name="Body Level One…"/>
          <p:cNvSpPr txBox="1"/>
          <p:nvPr>
            <p:ph type="body" idx="1"/>
          </p:nvPr>
        </p:nvSpPr>
        <p:spPr>
          <a:xfrm>
            <a:off x="813593" y="3251993"/>
            <a:ext cx="14628814" cy="9346407"/>
          </a:xfrm>
          <a:prstGeom prst="rect">
            <a:avLst/>
          </a:prstGeom>
          <a:ln>
            <a:miter lim="400000"/>
          </a:ln>
        </p:spPr>
        <p:txBody>
          <a:bodyPr lIns="57150" tIns="57150" rIns="57150" bIns="57150"/>
          <a:lstStyle>
            <a:lvl1pPr marL="1079500" indent="-762000" defTabSz="914400">
              <a:spcBef>
                <a:spcPts val="2400"/>
              </a:spcBef>
              <a:buClrTx/>
              <a:buSzPct val="171000"/>
              <a:buFont typeface="Helvetica"/>
              <a:defRPr sz="5600">
                <a:uFillTx/>
                <a:latin typeface="TitilliumText22L 400 wt"/>
                <a:ea typeface="TitilliumText22L 400 wt"/>
                <a:cs typeface="TitilliumText22L 400 wt"/>
                <a:sym typeface="TitilliumText22L 400 wt"/>
              </a:defRPr>
            </a:lvl1pPr>
            <a:lvl2pPr marL="1524000" indent="-762000" defTabSz="914400">
              <a:spcBef>
                <a:spcPts val="2400"/>
              </a:spcBef>
              <a:buClrTx/>
              <a:buSzPct val="171000"/>
              <a:buFont typeface="Helvetica"/>
              <a:defRPr sz="5600">
                <a:uFillTx/>
                <a:latin typeface="TitilliumText22L 400 wt"/>
                <a:ea typeface="TitilliumText22L 400 wt"/>
                <a:cs typeface="TitilliumText22L 400 wt"/>
                <a:sym typeface="TitilliumText22L 400 wt"/>
              </a:defRPr>
            </a:lvl2pPr>
            <a:lvl3pPr marL="1968500" indent="-762000" defTabSz="914400">
              <a:spcBef>
                <a:spcPts val="2400"/>
              </a:spcBef>
              <a:buClrTx/>
              <a:buSzPct val="171000"/>
              <a:buFont typeface="Helvetica"/>
              <a:defRPr sz="5600">
                <a:uFillTx/>
                <a:latin typeface="TitilliumText22L 400 wt"/>
                <a:ea typeface="TitilliumText22L 400 wt"/>
                <a:cs typeface="TitilliumText22L 400 wt"/>
                <a:sym typeface="TitilliumText22L 400 wt"/>
              </a:defRPr>
            </a:lvl3pPr>
            <a:lvl4pPr marL="2413000" indent="-762000" defTabSz="914400">
              <a:spcBef>
                <a:spcPts val="2400"/>
              </a:spcBef>
              <a:buClrTx/>
              <a:buSzPct val="171000"/>
              <a:buFont typeface="Helvetica"/>
              <a:defRPr sz="5600">
                <a:uFillTx/>
                <a:latin typeface="TitilliumText22L 400 wt"/>
                <a:ea typeface="TitilliumText22L 400 wt"/>
                <a:cs typeface="TitilliumText22L 400 wt"/>
                <a:sym typeface="TitilliumText22L 400 wt"/>
              </a:defRPr>
            </a:lvl4pPr>
            <a:lvl5pPr marL="2857500" indent="-762000" defTabSz="914400">
              <a:spcBef>
                <a:spcPts val="2400"/>
              </a:spcBef>
              <a:buClrTx/>
              <a:buSzPct val="171000"/>
              <a:buFont typeface="Helvetica"/>
              <a:defRPr sz="5600">
                <a:uFillTx/>
                <a:latin typeface="TitilliumText22L 400 wt"/>
                <a:ea typeface="TitilliumText22L 400 wt"/>
                <a:cs typeface="TitilliumText22L 400 wt"/>
                <a:sym typeface="TitilliumText22L 400 w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/>
          <p:nvPr>
            <p:ph type="sldNum" sz="quarter" idx="2"/>
          </p:nvPr>
        </p:nvSpPr>
        <p:spPr>
          <a:xfrm>
            <a:off x="11650133" y="11382022"/>
            <a:ext cx="3793067" cy="649112"/>
          </a:xfrm>
          <a:prstGeom prst="rect">
            <a:avLst/>
          </a:prstGeom>
          <a:ln>
            <a:miter lim="400000"/>
          </a:ln>
        </p:spPr>
        <p:txBody>
          <a:bodyPr wrap="square" lIns="57150" tIns="57150" rIns="57150" bIns="57150" anchor="ctr"/>
          <a:lstStyle>
            <a:lvl1pPr algn="r" defTabSz="914400">
              <a:buClrTx/>
              <a:defRPr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 - 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image7.png" descr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15800" y="11684000"/>
            <a:ext cx="5943600" cy="1168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DTU_logo.png" descr="DTU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74800" y="12090400"/>
            <a:ext cx="489200" cy="710318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image9.png" descr="image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002234" y="12094230"/>
            <a:ext cx="939801" cy="704852"/>
          </a:xfrm>
          <a:prstGeom prst="rect">
            <a:avLst/>
          </a:prstGeom>
        </p:spPr>
      </p:pic>
      <p:sp>
        <p:nvSpPr>
          <p:cNvPr id="8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/>
          <p:nvPr>
            <p:ph type="title"/>
          </p:nvPr>
        </p:nvSpPr>
        <p:spPr>
          <a:xfrm>
            <a:off x="813593" y="894556"/>
            <a:ext cx="14628814" cy="2357438"/>
          </a:xfrm>
          <a:prstGeom prst="rect">
            <a:avLst/>
          </a:prstGeom>
          <a:ln>
            <a:miter lim="400000"/>
          </a:ln>
        </p:spPr>
        <p:txBody>
          <a:bodyPr lIns="57150" tIns="57150" rIns="57150" bIns="57150" anchor="t"/>
          <a:lstStyle>
            <a:lvl1pPr indent="57150" defTabSz="914400">
              <a:lnSpc>
                <a:spcPts val="3000"/>
              </a:lnSpc>
              <a:defRPr b="0" sz="5000">
                <a:uFillTx/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3" name="Body Level One…"/>
          <p:cNvSpPr txBox="1"/>
          <p:nvPr>
            <p:ph type="body" idx="1"/>
          </p:nvPr>
        </p:nvSpPr>
        <p:spPr>
          <a:xfrm>
            <a:off x="813593" y="3251993"/>
            <a:ext cx="14628814" cy="9346407"/>
          </a:xfrm>
          <a:prstGeom prst="rect">
            <a:avLst/>
          </a:prstGeom>
          <a:ln>
            <a:miter lim="400000"/>
          </a:ln>
        </p:spPr>
        <p:txBody>
          <a:bodyPr lIns="57150" tIns="57150" rIns="57150" bIns="57150"/>
          <a:lstStyle>
            <a:lvl1pPr marL="0" indent="57150" defTabSz="914400">
              <a:spcBef>
                <a:spcPts val="500"/>
              </a:spcBef>
              <a:buClrTx/>
              <a:buSzTx/>
              <a:buNone/>
              <a:defRPr>
                <a:uFillTx/>
                <a:latin typeface="Tahoma"/>
                <a:ea typeface="Tahoma"/>
                <a:cs typeface="Tahoma"/>
                <a:sym typeface="Tahoma"/>
              </a:defRPr>
            </a:lvl1pPr>
            <a:lvl2pPr marL="0" indent="738187" defTabSz="914400">
              <a:spcBef>
                <a:spcPts val="500"/>
              </a:spcBef>
              <a:buClrTx/>
              <a:buSzTx/>
              <a:buNone/>
              <a:defRPr>
                <a:uFillTx/>
                <a:latin typeface="Tahoma"/>
                <a:ea typeface="Tahoma"/>
                <a:cs typeface="Tahoma"/>
                <a:sym typeface="Tahoma"/>
              </a:defRPr>
            </a:lvl2pPr>
            <a:lvl3pPr marL="0" indent="1416050" defTabSz="914400">
              <a:spcBef>
                <a:spcPts val="500"/>
              </a:spcBef>
              <a:buClrTx/>
              <a:buSzTx/>
              <a:buNone/>
              <a:defRPr>
                <a:uFillTx/>
                <a:latin typeface="Tahoma"/>
                <a:ea typeface="Tahoma"/>
                <a:cs typeface="Tahoma"/>
                <a:sym typeface="Tahoma"/>
              </a:defRPr>
            </a:lvl3pPr>
            <a:lvl4pPr marL="0" indent="2093913" defTabSz="914400">
              <a:spcBef>
                <a:spcPts val="500"/>
              </a:spcBef>
              <a:buClrTx/>
              <a:buSzTx/>
              <a:buNone/>
              <a:defRPr>
                <a:uFillTx/>
                <a:latin typeface="Tahoma"/>
                <a:ea typeface="Tahoma"/>
                <a:cs typeface="Tahoma"/>
                <a:sym typeface="Tahoma"/>
              </a:defRPr>
            </a:lvl4pPr>
            <a:lvl5pPr marL="0" indent="2689225" defTabSz="914400">
              <a:spcBef>
                <a:spcPts val="500"/>
              </a:spcBef>
              <a:buClrTx/>
              <a:buSzTx/>
              <a:buNone/>
              <a:defRPr>
                <a:uFillTx/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11650133" y="11382022"/>
            <a:ext cx="3793067" cy="649112"/>
          </a:xfrm>
          <a:prstGeom prst="rect">
            <a:avLst/>
          </a:prstGeom>
          <a:ln>
            <a:miter lim="400000"/>
          </a:ln>
        </p:spPr>
        <p:txBody>
          <a:bodyPr wrap="square" lIns="57150" tIns="57150" rIns="57150" bIns="57150" anchor="ctr"/>
          <a:lstStyle>
            <a:lvl1pPr algn="r" defTabSz="914400">
              <a:buClrTx/>
              <a:defRPr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51" y="930276"/>
            <a:ext cx="2117328" cy="1127126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Title Text"/>
          <p:cNvSpPr txBox="1"/>
          <p:nvPr>
            <p:ph type="title"/>
          </p:nvPr>
        </p:nvSpPr>
        <p:spPr>
          <a:xfrm>
            <a:off x="813595" y="894556"/>
            <a:ext cx="14628813" cy="2659064"/>
          </a:xfrm>
          <a:prstGeom prst="rect">
            <a:avLst/>
          </a:prstGeom>
          <a:ln>
            <a:miter lim="400000"/>
          </a:ln>
        </p:spPr>
        <p:txBody>
          <a:bodyPr lIns="57147" tIns="57147" rIns="57147" bIns="57147" anchor="t"/>
          <a:lstStyle>
            <a:lvl1pPr algn="ctr" defTabSz="914400">
              <a:defRPr b="0" sz="5200">
                <a:solidFill>
                  <a:srgbClr val="005A7C"/>
                </a:solidFill>
                <a:uFillTx/>
                <a:latin typeface="TitilliumText22L 800 wt"/>
                <a:ea typeface="TitilliumText22L 800 wt"/>
                <a:cs typeface="TitilliumText22L 800 wt"/>
                <a:sym typeface="TitilliumText22L 800 w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3" name="Body Level One…"/>
          <p:cNvSpPr txBox="1"/>
          <p:nvPr>
            <p:ph type="body" idx="1"/>
          </p:nvPr>
        </p:nvSpPr>
        <p:spPr>
          <a:xfrm>
            <a:off x="1587501" y="3553619"/>
            <a:ext cx="13081002" cy="7770813"/>
          </a:xfrm>
          <a:prstGeom prst="rect">
            <a:avLst/>
          </a:prstGeom>
          <a:ln>
            <a:miter lim="400000"/>
          </a:ln>
        </p:spPr>
        <p:txBody>
          <a:bodyPr lIns="63496" tIns="63496" rIns="63496" bIns="63496" anchor="ctr"/>
          <a:lstStyle>
            <a:lvl1pPr marL="1010927" indent="-744241" defTabSz="914400">
              <a:spcBef>
                <a:spcPts val="2300"/>
              </a:spcBef>
              <a:buClrTx/>
              <a:buSzPct val="171000"/>
              <a:buFont typeface="Helvetica"/>
              <a:defRPr sz="5600">
                <a:uFillTx/>
                <a:latin typeface="TitilliumText22L 400 wt"/>
                <a:ea typeface="TitilliumText22L 400 wt"/>
                <a:cs typeface="TitilliumText22L 400 wt"/>
                <a:sym typeface="TitilliumText22L 400 wt"/>
              </a:defRPr>
            </a:lvl1pPr>
            <a:lvl2pPr marL="1455404" indent="-744241" defTabSz="914400">
              <a:spcBef>
                <a:spcPts val="2300"/>
              </a:spcBef>
              <a:buClrTx/>
              <a:buSzPct val="171000"/>
              <a:buFont typeface="Helvetica"/>
              <a:defRPr sz="5600">
                <a:uFillTx/>
                <a:latin typeface="TitilliumText22L 400 wt"/>
                <a:ea typeface="TitilliumText22L 400 wt"/>
                <a:cs typeface="TitilliumText22L 400 wt"/>
                <a:sym typeface="TitilliumText22L 400 wt"/>
              </a:defRPr>
            </a:lvl2pPr>
            <a:lvl3pPr marL="1899881" indent="-744241" defTabSz="914400">
              <a:spcBef>
                <a:spcPts val="2300"/>
              </a:spcBef>
              <a:buClrTx/>
              <a:buSzPct val="171000"/>
              <a:buFont typeface="Helvetica"/>
              <a:defRPr sz="5600">
                <a:uFillTx/>
                <a:latin typeface="TitilliumText22L 400 wt"/>
                <a:ea typeface="TitilliumText22L 400 wt"/>
                <a:cs typeface="TitilliumText22L 400 wt"/>
                <a:sym typeface="TitilliumText22L 400 wt"/>
              </a:defRPr>
            </a:lvl3pPr>
            <a:lvl4pPr marL="2344358" indent="-744241" defTabSz="914400">
              <a:spcBef>
                <a:spcPts val="2300"/>
              </a:spcBef>
              <a:buClrTx/>
              <a:buSzPct val="171000"/>
              <a:buFont typeface="Helvetica"/>
              <a:defRPr sz="5600">
                <a:uFillTx/>
                <a:latin typeface="TitilliumText22L 400 wt"/>
                <a:ea typeface="TitilliumText22L 400 wt"/>
                <a:cs typeface="TitilliumText22L 400 wt"/>
                <a:sym typeface="TitilliumText22L 400 wt"/>
              </a:defRPr>
            </a:lvl4pPr>
            <a:lvl5pPr marL="2788836" indent="-744241" defTabSz="914400">
              <a:spcBef>
                <a:spcPts val="2300"/>
              </a:spcBef>
              <a:buClrTx/>
              <a:buSzPct val="171000"/>
              <a:buFont typeface="Helvetica"/>
              <a:defRPr sz="5600">
                <a:uFillTx/>
                <a:latin typeface="TitilliumText22L 400 wt"/>
                <a:ea typeface="TitilliumText22L 400 wt"/>
                <a:cs typeface="TitilliumText22L 400 wt"/>
                <a:sym typeface="TitilliumText22L 400 w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xfrm>
            <a:off x="11650133" y="11382022"/>
            <a:ext cx="3793067" cy="649112"/>
          </a:xfrm>
          <a:prstGeom prst="rect">
            <a:avLst/>
          </a:prstGeom>
          <a:ln>
            <a:miter lim="400000"/>
          </a:ln>
        </p:spPr>
        <p:txBody>
          <a:bodyPr wrap="square" lIns="57150" tIns="57150" rIns="57150" bIns="57150" anchor="ctr"/>
          <a:lstStyle>
            <a:lvl1pPr algn="r" defTabSz="914400">
              <a:buClrTx/>
              <a:defRPr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<Relationship Id="rId18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14.xml"/><Relationship Id="rId20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1081600" y="3035300"/>
            <a:ext cx="13824000" cy="99695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" name="mcstas-logo.pdf" descr="mcstas-log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642" y="12159474"/>
            <a:ext cx="1083653" cy="6367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4" name="DTU_logo.png" descr="DTU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2073" y="12073790"/>
            <a:ext cx="556560" cy="808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23973" y="11958201"/>
            <a:ext cx="910268" cy="91026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McStas and McXtrace: simulation tools for neutron- and X-ray instruments"/>
          <p:cNvSpPr txBox="1"/>
          <p:nvPr/>
        </p:nvSpPr>
        <p:spPr>
          <a:xfrm>
            <a:off x="794642" y="12277393"/>
            <a:ext cx="9186931" cy="332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algn="l">
              <a:buClr>
                <a:srgbClr val="000000"/>
              </a:buClr>
              <a:defRPr b="1" sz="17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/>
            <a:r>
              <a:t>McStas and McXtrace: simulation tools for neutron- and X-ray instruments</a:t>
            </a:r>
          </a:p>
        </p:txBody>
      </p:sp>
      <p:sp>
        <p:nvSpPr>
          <p:cNvPr id="7" name="Title Text"/>
          <p:cNvSpPr txBox="1"/>
          <p:nvPr>
            <p:ph type="title"/>
          </p:nvPr>
        </p:nvSpPr>
        <p:spPr>
          <a:xfrm>
            <a:off x="1081600" y="0"/>
            <a:ext cx="13824000" cy="2747734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/>
            <a:r>
              <a:t>Title Text</a:t>
            </a:r>
          </a:p>
        </p:txBody>
      </p:sp>
      <p:sp>
        <p:nvSpPr>
          <p:cNvPr id="8" name="Slide Number"/>
          <p:cNvSpPr txBox="1"/>
          <p:nvPr>
            <p:ph type="sldNum" sz="quarter" idx="2"/>
          </p:nvPr>
        </p:nvSpPr>
        <p:spPr>
          <a:xfrm>
            <a:off x="1081600" y="12632987"/>
            <a:ext cx="271066" cy="241301"/>
          </a:xfrm>
          <a:prstGeom prst="rect">
            <a:avLst/>
          </a:prstGeom>
          <a:ln w="12700"/>
        </p:spPr>
        <p:txBody>
          <a:bodyPr wrap="none" lIns="0" tIns="0" rIns="0" bIns="0">
            <a:spAutoFit/>
          </a:bodyPr>
          <a:lstStyle>
            <a:lvl1pPr algn="l">
              <a:buClr>
                <a:srgbClr val="9A9A9A"/>
              </a:buClr>
              <a:def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9" name="mcxtrace-logo-1.pdf" descr="mcxtrace-logo-1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966466" y="12160482"/>
            <a:ext cx="1083653" cy="636756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  <p:sldLayoutId id="2147483661" r:id="rId18"/>
    <p:sldLayoutId id="2147483662" r:id="rId19"/>
    <p:sldLayoutId id="2147483663" r:id="rId20"/>
    <p:sldLayoutId id="2147483664" r:id="rId21"/>
    <p:sldLayoutId id="2147483665" r:id="rId22"/>
  </p:sldLayoutIdLst>
  <p:transition xmlns:p14="http://schemas.microsoft.com/office/powerpoint/2010/main" spd="med" advClick="1"/>
  <p:txStyles>
    <p:titleStyle>
      <a:lvl1pPr marL="0" marR="0" indent="0" algn="l" defTabSz="172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Verdana"/>
        </a:defRPr>
      </a:lvl1pPr>
      <a:lvl2pPr marL="0" marR="0" indent="228600" algn="l" defTabSz="172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Verdana"/>
        </a:defRPr>
      </a:lvl2pPr>
      <a:lvl3pPr marL="0" marR="0" indent="457200" algn="l" defTabSz="172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Verdana"/>
        </a:defRPr>
      </a:lvl3pPr>
      <a:lvl4pPr marL="0" marR="0" indent="685800" algn="l" defTabSz="172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Verdana"/>
        </a:defRPr>
      </a:lvl4pPr>
      <a:lvl5pPr marL="0" marR="0" indent="914400" algn="l" defTabSz="172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Verdana"/>
        </a:defRPr>
      </a:lvl5pPr>
      <a:lvl6pPr marL="0" marR="0" indent="1143000" algn="l" defTabSz="172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Verdana"/>
        </a:defRPr>
      </a:lvl6pPr>
      <a:lvl7pPr marL="0" marR="0" indent="1371600" algn="l" defTabSz="172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Verdana"/>
        </a:defRPr>
      </a:lvl7pPr>
      <a:lvl8pPr marL="0" marR="0" indent="1600200" algn="l" defTabSz="172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Verdana"/>
        </a:defRPr>
      </a:lvl8pPr>
      <a:lvl9pPr marL="0" marR="0" indent="1828800" algn="l" defTabSz="172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Verdana"/>
        </a:defRPr>
      </a:lvl9pPr>
    </p:titleStyle>
    <p:bodyStyle>
      <a:lvl1pPr marL="180975" marR="0" indent="-180975" algn="l" defTabSz="1727200" latinLnBrk="0">
        <a:lnSpc>
          <a:spcPct val="100000"/>
        </a:lnSpc>
        <a:spcBef>
          <a:spcPts val="700"/>
        </a:spcBef>
        <a:spcAft>
          <a:spcPts val="0"/>
        </a:spcAft>
        <a:buClr>
          <a:srgbClr val="AD4642"/>
        </a:buClr>
        <a:buSzPct val="100000"/>
        <a:buFontTx/>
        <a:buChar char="•"/>
        <a:tabLst/>
        <a:defRPr b="0" baseline="0" cap="none" i="0" spc="0" strike="noStrike" sz="28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Verdana"/>
        </a:defRPr>
      </a:lvl1pPr>
      <a:lvl2pPr marL="361950" marR="0" indent="-180975" algn="l" defTabSz="1727200" latinLnBrk="0">
        <a:lnSpc>
          <a:spcPct val="100000"/>
        </a:lnSpc>
        <a:spcBef>
          <a:spcPts val="700"/>
        </a:spcBef>
        <a:spcAft>
          <a:spcPts val="0"/>
        </a:spcAft>
        <a:buClr>
          <a:srgbClr val="AD4642"/>
        </a:buClr>
        <a:buSzPct val="100000"/>
        <a:buFontTx/>
        <a:buChar char="•"/>
        <a:tabLst/>
        <a:defRPr b="0" baseline="0" cap="none" i="0" spc="0" strike="noStrike" sz="28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Verdana"/>
        </a:defRPr>
      </a:lvl2pPr>
      <a:lvl3pPr marL="542925" marR="0" indent="-180975" algn="l" defTabSz="1727200" latinLnBrk="0">
        <a:lnSpc>
          <a:spcPct val="100000"/>
        </a:lnSpc>
        <a:spcBef>
          <a:spcPts val="700"/>
        </a:spcBef>
        <a:spcAft>
          <a:spcPts val="0"/>
        </a:spcAft>
        <a:buClr>
          <a:srgbClr val="AD4642"/>
        </a:buClr>
        <a:buSzPct val="100000"/>
        <a:buFontTx/>
        <a:buChar char="•"/>
        <a:tabLst/>
        <a:defRPr b="0" baseline="0" cap="none" i="0" spc="0" strike="noStrike" sz="28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Verdana"/>
        </a:defRPr>
      </a:lvl3pPr>
      <a:lvl4pPr marL="714375" marR="0" indent="-171450" algn="l" defTabSz="1727200" latinLnBrk="0">
        <a:lnSpc>
          <a:spcPct val="100000"/>
        </a:lnSpc>
        <a:spcBef>
          <a:spcPts val="700"/>
        </a:spcBef>
        <a:spcAft>
          <a:spcPts val="0"/>
        </a:spcAft>
        <a:buClr>
          <a:srgbClr val="AD4642"/>
        </a:buClr>
        <a:buSzPct val="100000"/>
        <a:buFontTx/>
        <a:buChar char="•"/>
        <a:tabLst/>
        <a:defRPr b="0" baseline="0" cap="none" i="0" spc="0" strike="noStrike" sz="28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Verdana"/>
        </a:defRPr>
      </a:lvl4pPr>
      <a:lvl5pPr marL="895350" marR="0" indent="-180975" algn="l" defTabSz="1727200" latinLnBrk="0">
        <a:lnSpc>
          <a:spcPct val="100000"/>
        </a:lnSpc>
        <a:spcBef>
          <a:spcPts val="700"/>
        </a:spcBef>
        <a:spcAft>
          <a:spcPts val="0"/>
        </a:spcAft>
        <a:buClr>
          <a:srgbClr val="AD4642"/>
        </a:buClr>
        <a:buSzPct val="100000"/>
        <a:buFontTx/>
        <a:buChar char="•"/>
        <a:tabLst/>
        <a:defRPr b="0" baseline="0" cap="none" i="0" spc="0" strike="noStrike" sz="28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Verdana"/>
        </a:defRPr>
      </a:lvl5pPr>
      <a:lvl6pPr marL="2425700" marR="0" indent="-444500" algn="l" defTabSz="1727200" latinLnBrk="0">
        <a:lnSpc>
          <a:spcPct val="100000"/>
        </a:lnSpc>
        <a:spcBef>
          <a:spcPts val="700"/>
        </a:spcBef>
        <a:spcAft>
          <a:spcPts val="0"/>
        </a:spcAft>
        <a:buClr>
          <a:srgbClr val="AD4642"/>
        </a:buClr>
        <a:buSzPct val="171000"/>
        <a:buFontTx/>
        <a:buChar char="•"/>
        <a:tabLst/>
        <a:defRPr b="0" baseline="0" cap="none" i="0" spc="0" strike="noStrike" sz="28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Verdana"/>
        </a:defRPr>
      </a:lvl6pPr>
      <a:lvl7pPr marL="2768600" marR="0" indent="-444500" algn="l" defTabSz="1727200" latinLnBrk="0">
        <a:lnSpc>
          <a:spcPct val="100000"/>
        </a:lnSpc>
        <a:spcBef>
          <a:spcPts val="700"/>
        </a:spcBef>
        <a:spcAft>
          <a:spcPts val="0"/>
        </a:spcAft>
        <a:buClr>
          <a:srgbClr val="AD4642"/>
        </a:buClr>
        <a:buSzPct val="171000"/>
        <a:buFontTx/>
        <a:buChar char="•"/>
        <a:tabLst/>
        <a:defRPr b="0" baseline="0" cap="none" i="0" spc="0" strike="noStrike" sz="28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Verdana"/>
        </a:defRPr>
      </a:lvl7pPr>
      <a:lvl8pPr marL="3111500" marR="0" indent="-444500" algn="l" defTabSz="1727200" latinLnBrk="0">
        <a:lnSpc>
          <a:spcPct val="100000"/>
        </a:lnSpc>
        <a:spcBef>
          <a:spcPts val="700"/>
        </a:spcBef>
        <a:spcAft>
          <a:spcPts val="0"/>
        </a:spcAft>
        <a:buClr>
          <a:srgbClr val="AD4642"/>
        </a:buClr>
        <a:buSzPct val="171000"/>
        <a:buFontTx/>
        <a:buChar char="•"/>
        <a:tabLst/>
        <a:defRPr b="0" baseline="0" cap="none" i="0" spc="0" strike="noStrike" sz="28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Verdana"/>
        </a:defRPr>
      </a:lvl8pPr>
      <a:lvl9pPr marL="3454400" marR="0" indent="-444500" algn="l" defTabSz="1727200" latinLnBrk="0">
        <a:lnSpc>
          <a:spcPct val="100000"/>
        </a:lnSpc>
        <a:spcBef>
          <a:spcPts val="700"/>
        </a:spcBef>
        <a:spcAft>
          <a:spcPts val="0"/>
        </a:spcAft>
        <a:buClr>
          <a:srgbClr val="AD4642"/>
        </a:buClr>
        <a:buSzPct val="171000"/>
        <a:buFontTx/>
        <a:buChar char="•"/>
        <a:tabLst/>
        <a:defRPr b="0" baseline="0" cap="none" i="0" spc="0" strike="noStrike" sz="28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Verdana"/>
        </a:defRPr>
      </a:lvl9pPr>
    </p:bodyStyle>
    <p:otherStyle>
      <a:lvl1pPr marL="0" marR="0" indent="0" algn="l" defTabSz="863600" latinLnBrk="0">
        <a:lnSpc>
          <a:spcPct val="100000"/>
        </a:lnSpc>
        <a:spcBef>
          <a:spcPts val="0"/>
        </a:spcBef>
        <a:spcAft>
          <a:spcPts val="0"/>
        </a:spcAft>
        <a:buClr>
          <a:srgbClr val="9A9A9A"/>
        </a:buClr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>
            <a:solidFill>
              <a:srgbClr val="9A9A9A"/>
            </a:solidFill>
          </a:uFill>
          <a:latin typeface="+mn-lt"/>
          <a:ea typeface="+mn-ea"/>
          <a:cs typeface="+mn-cs"/>
          <a:sym typeface="Verdana"/>
        </a:defRPr>
      </a:lvl1pPr>
      <a:lvl2pPr marL="0" marR="0" indent="0" algn="l" defTabSz="863600" latinLnBrk="0">
        <a:lnSpc>
          <a:spcPct val="100000"/>
        </a:lnSpc>
        <a:spcBef>
          <a:spcPts val="0"/>
        </a:spcBef>
        <a:spcAft>
          <a:spcPts val="0"/>
        </a:spcAft>
        <a:buClr>
          <a:srgbClr val="9A9A9A"/>
        </a:buClr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>
            <a:solidFill>
              <a:srgbClr val="9A9A9A"/>
            </a:solidFill>
          </a:uFill>
          <a:latin typeface="+mn-lt"/>
          <a:ea typeface="+mn-ea"/>
          <a:cs typeface="+mn-cs"/>
          <a:sym typeface="Verdana"/>
        </a:defRPr>
      </a:lvl2pPr>
      <a:lvl3pPr marL="0" marR="0" indent="0" algn="l" defTabSz="863600" latinLnBrk="0">
        <a:lnSpc>
          <a:spcPct val="100000"/>
        </a:lnSpc>
        <a:spcBef>
          <a:spcPts val="0"/>
        </a:spcBef>
        <a:spcAft>
          <a:spcPts val="0"/>
        </a:spcAft>
        <a:buClr>
          <a:srgbClr val="9A9A9A"/>
        </a:buClr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>
            <a:solidFill>
              <a:srgbClr val="9A9A9A"/>
            </a:solidFill>
          </a:uFill>
          <a:latin typeface="+mn-lt"/>
          <a:ea typeface="+mn-ea"/>
          <a:cs typeface="+mn-cs"/>
          <a:sym typeface="Verdana"/>
        </a:defRPr>
      </a:lvl3pPr>
      <a:lvl4pPr marL="0" marR="0" indent="0" algn="l" defTabSz="863600" latinLnBrk="0">
        <a:lnSpc>
          <a:spcPct val="100000"/>
        </a:lnSpc>
        <a:spcBef>
          <a:spcPts val="0"/>
        </a:spcBef>
        <a:spcAft>
          <a:spcPts val="0"/>
        </a:spcAft>
        <a:buClr>
          <a:srgbClr val="9A9A9A"/>
        </a:buClr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>
            <a:solidFill>
              <a:srgbClr val="9A9A9A"/>
            </a:solidFill>
          </a:uFill>
          <a:latin typeface="+mn-lt"/>
          <a:ea typeface="+mn-ea"/>
          <a:cs typeface="+mn-cs"/>
          <a:sym typeface="Verdana"/>
        </a:defRPr>
      </a:lvl4pPr>
      <a:lvl5pPr marL="0" marR="0" indent="0" algn="l" defTabSz="863600" latinLnBrk="0">
        <a:lnSpc>
          <a:spcPct val="100000"/>
        </a:lnSpc>
        <a:spcBef>
          <a:spcPts val="0"/>
        </a:spcBef>
        <a:spcAft>
          <a:spcPts val="0"/>
        </a:spcAft>
        <a:buClr>
          <a:srgbClr val="9A9A9A"/>
        </a:buClr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>
            <a:solidFill>
              <a:srgbClr val="9A9A9A"/>
            </a:solidFill>
          </a:uFill>
          <a:latin typeface="+mn-lt"/>
          <a:ea typeface="+mn-ea"/>
          <a:cs typeface="+mn-cs"/>
          <a:sym typeface="Verdana"/>
        </a:defRPr>
      </a:lvl5pPr>
      <a:lvl6pPr marL="0" marR="0" indent="0" algn="l" defTabSz="863600" latinLnBrk="0">
        <a:lnSpc>
          <a:spcPct val="100000"/>
        </a:lnSpc>
        <a:spcBef>
          <a:spcPts val="0"/>
        </a:spcBef>
        <a:spcAft>
          <a:spcPts val="0"/>
        </a:spcAft>
        <a:buClr>
          <a:srgbClr val="9A9A9A"/>
        </a:buClr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>
            <a:solidFill>
              <a:srgbClr val="9A9A9A"/>
            </a:solidFill>
          </a:uFill>
          <a:latin typeface="+mn-lt"/>
          <a:ea typeface="+mn-ea"/>
          <a:cs typeface="+mn-cs"/>
          <a:sym typeface="Verdana"/>
        </a:defRPr>
      </a:lvl6pPr>
      <a:lvl7pPr marL="0" marR="0" indent="0" algn="l" defTabSz="863600" latinLnBrk="0">
        <a:lnSpc>
          <a:spcPct val="100000"/>
        </a:lnSpc>
        <a:spcBef>
          <a:spcPts val="0"/>
        </a:spcBef>
        <a:spcAft>
          <a:spcPts val="0"/>
        </a:spcAft>
        <a:buClr>
          <a:srgbClr val="9A9A9A"/>
        </a:buClr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>
            <a:solidFill>
              <a:srgbClr val="9A9A9A"/>
            </a:solidFill>
          </a:uFill>
          <a:latin typeface="+mn-lt"/>
          <a:ea typeface="+mn-ea"/>
          <a:cs typeface="+mn-cs"/>
          <a:sym typeface="Verdana"/>
        </a:defRPr>
      </a:lvl7pPr>
      <a:lvl8pPr marL="0" marR="0" indent="0" algn="l" defTabSz="863600" latinLnBrk="0">
        <a:lnSpc>
          <a:spcPct val="100000"/>
        </a:lnSpc>
        <a:spcBef>
          <a:spcPts val="0"/>
        </a:spcBef>
        <a:spcAft>
          <a:spcPts val="0"/>
        </a:spcAft>
        <a:buClr>
          <a:srgbClr val="9A9A9A"/>
        </a:buClr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>
            <a:solidFill>
              <a:srgbClr val="9A9A9A"/>
            </a:solidFill>
          </a:uFill>
          <a:latin typeface="+mn-lt"/>
          <a:ea typeface="+mn-ea"/>
          <a:cs typeface="+mn-cs"/>
          <a:sym typeface="Verdana"/>
        </a:defRPr>
      </a:lvl8pPr>
      <a:lvl9pPr marL="0" marR="0" indent="0" algn="l" defTabSz="863600" latinLnBrk="0">
        <a:lnSpc>
          <a:spcPct val="100000"/>
        </a:lnSpc>
        <a:spcBef>
          <a:spcPts val="0"/>
        </a:spcBef>
        <a:spcAft>
          <a:spcPts val="0"/>
        </a:spcAft>
        <a:buClr>
          <a:srgbClr val="9A9A9A"/>
        </a:buClr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>
            <a:solidFill>
              <a:srgbClr val="9A9A9A"/>
            </a:solidFill>
          </a:uFill>
          <a:latin typeface="+mn-lt"/>
          <a:ea typeface="+mn-ea"/>
          <a:cs typeface="+mn-cs"/>
          <a:sym typeface="Verdan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3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3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jpeg"/><Relationship Id="rId7" Type="http://schemas.openxmlformats.org/officeDocument/2006/relationships/image" Target="../media/image29.png"/><Relationship Id="rId8" Type="http://schemas.openxmlformats.org/officeDocument/2006/relationships/image" Target="../media/image5.jpeg"/><Relationship Id="rId9" Type="http://schemas.openxmlformats.org/officeDocument/2006/relationships/image" Target="../media/image30.png"/><Relationship Id="rId10" Type="http://schemas.openxmlformats.org/officeDocument/2006/relationships/image" Target="../media/image4.png"/><Relationship Id="rId11" Type="http://schemas.openxmlformats.org/officeDocument/2006/relationships/video" Target="../media/media1.mov"/><Relationship Id="rId12" Type="http://schemas.microsoft.com/office/2007/relationships/media" Target="../media/media1.mov"/><Relationship Id="rId13" Type="http://schemas.openxmlformats.org/officeDocument/2006/relationships/image" Target="../media/image3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.jpeg"/><Relationship Id="rId6" Type="http://schemas.openxmlformats.org/officeDocument/2006/relationships/image" Target="../media/image32.png"/><Relationship Id="rId7" Type="http://schemas.openxmlformats.org/officeDocument/2006/relationships/image" Target="../media/image4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video" Target="../media/media2.mov"/><Relationship Id="rId11" Type="http://schemas.microsoft.com/office/2007/relationships/media" Target="../media/media2.mov"/><Relationship Id="rId12" Type="http://schemas.openxmlformats.org/officeDocument/2006/relationships/image" Target="../media/image35.png"/><Relationship Id="rId13" Type="http://schemas.openxmlformats.org/officeDocument/2006/relationships/image" Target="../media/image4.jpeg"/><Relationship Id="rId14" Type="http://schemas.openxmlformats.org/officeDocument/2006/relationships/image" Target="../media/image29.png"/><Relationship Id="rId15" Type="http://schemas.openxmlformats.org/officeDocument/2006/relationships/image" Target="../media/image5.jpeg"/><Relationship Id="rId16" Type="http://schemas.openxmlformats.org/officeDocument/2006/relationships/image" Target="../media/image30.png"/><Relationship Id="rId17" Type="http://schemas.openxmlformats.org/officeDocument/2006/relationships/video" Target="../media/media1.mov"/><Relationship Id="rId18" Type="http://schemas.microsoft.com/office/2007/relationships/media" Target="../media/media1.mov"/><Relationship Id="rId19" Type="http://schemas.openxmlformats.org/officeDocument/2006/relationships/image" Target="../media/image3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.jpeg"/><Relationship Id="rId6" Type="http://schemas.openxmlformats.org/officeDocument/2006/relationships/image" Target="../media/image32.png"/><Relationship Id="rId7" Type="http://schemas.openxmlformats.org/officeDocument/2006/relationships/image" Target="../media/image4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video" Target="../media/media2.mov"/><Relationship Id="rId11" Type="http://schemas.microsoft.com/office/2007/relationships/media" Target="../media/media2.mov"/><Relationship Id="rId12" Type="http://schemas.openxmlformats.org/officeDocument/2006/relationships/image" Target="../media/image35.png"/><Relationship Id="rId13" Type="http://schemas.openxmlformats.org/officeDocument/2006/relationships/image" Target="../media/image4.jpeg"/><Relationship Id="rId14" Type="http://schemas.openxmlformats.org/officeDocument/2006/relationships/image" Target="../media/image29.png"/><Relationship Id="rId15" Type="http://schemas.openxmlformats.org/officeDocument/2006/relationships/image" Target="../media/image5.jpeg"/><Relationship Id="rId16" Type="http://schemas.openxmlformats.org/officeDocument/2006/relationships/image" Target="../media/image30.png"/><Relationship Id="rId17" Type="http://schemas.openxmlformats.org/officeDocument/2006/relationships/video" Target="../media/media1.mov"/><Relationship Id="rId18" Type="http://schemas.microsoft.com/office/2007/relationships/media" Target="../media/media1.mov"/><Relationship Id="rId19" Type="http://schemas.openxmlformats.org/officeDocument/2006/relationships/image" Target="../media/image31.png"/><Relationship Id="rId20" Type="http://schemas.openxmlformats.org/officeDocument/2006/relationships/image" Target="../media/image36.png"/><Relationship Id="rId21" Type="http://schemas.openxmlformats.org/officeDocument/2006/relationships/image" Target="../media/image3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6.jpeg"/><Relationship Id="rId12" Type="http://schemas.openxmlformats.org/officeDocument/2006/relationships/image" Target="../media/image7.jpe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5" Type="http://schemas.openxmlformats.org/officeDocument/2006/relationships/image" Target="../media/image45.png"/><Relationship Id="rId16" Type="http://schemas.openxmlformats.org/officeDocument/2006/relationships/image" Target="../media/image5.tif"/><Relationship Id="rId17" Type="http://schemas.openxmlformats.org/officeDocument/2006/relationships/image" Target="../media/image6.tif"/><Relationship Id="rId18" Type="http://schemas.openxmlformats.org/officeDocument/2006/relationships/image" Target="../media/image8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1" Type="http://schemas.openxmlformats.org/officeDocument/2006/relationships/image" Target="../media/image7.tif"/><Relationship Id="rId12" Type="http://schemas.openxmlformats.org/officeDocument/2006/relationships/image" Target="../media/image56.png"/><Relationship Id="rId13" Type="http://schemas.openxmlformats.org/officeDocument/2006/relationships/image" Target="../media/image9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8.tif"/><Relationship Id="rId8" Type="http://schemas.openxmlformats.org/officeDocument/2006/relationships/image" Target="../media/image9.tif"/><Relationship Id="rId9" Type="http://schemas.openxmlformats.org/officeDocument/2006/relationships/image" Target="../media/image10.tif"/><Relationship Id="rId10" Type="http://schemas.openxmlformats.org/officeDocument/2006/relationships/image" Target="../media/image11.tif"/><Relationship Id="rId11" Type="http://schemas.openxmlformats.org/officeDocument/2006/relationships/image" Target="../media/image58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8.tif"/><Relationship Id="rId7" Type="http://schemas.openxmlformats.org/officeDocument/2006/relationships/image" Target="../media/image11.tif"/><Relationship Id="rId8" Type="http://schemas.openxmlformats.org/officeDocument/2006/relationships/image" Target="../media/image12.tif"/><Relationship Id="rId9" Type="http://schemas.openxmlformats.org/officeDocument/2006/relationships/image" Target="../media/image13.tif"/><Relationship Id="rId10" Type="http://schemas.openxmlformats.org/officeDocument/2006/relationships/image" Target="../media/image59.png"/><Relationship Id="rId11" Type="http://schemas.openxmlformats.org/officeDocument/2006/relationships/image" Target="../media/image60.png"/><Relationship Id="rId12" Type="http://schemas.openxmlformats.org/officeDocument/2006/relationships/image" Target="../media/image14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15.tif"/><Relationship Id="rId4" Type="http://schemas.openxmlformats.org/officeDocument/2006/relationships/image" Target="../media/image66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4.png"/><Relationship Id="rId9" Type="http://schemas.openxmlformats.org/officeDocument/2006/relationships/image" Target="../media/image10.jpeg"/><Relationship Id="rId10" Type="http://schemas.openxmlformats.org/officeDocument/2006/relationships/image" Target="../media/image67.png"/><Relationship Id="rId11" Type="http://schemas.openxmlformats.org/officeDocument/2006/relationships/image" Target="../media/image68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7.tif"/><Relationship Id="rId8" Type="http://schemas.openxmlformats.org/officeDocument/2006/relationships/image" Target="../media/image69.png"/><Relationship Id="rId9" Type="http://schemas.openxmlformats.org/officeDocument/2006/relationships/image" Target="../media/image18.tif"/><Relationship Id="rId10" Type="http://schemas.openxmlformats.org/officeDocument/2006/relationships/image" Target="../media/image70.png"/><Relationship Id="rId11" Type="http://schemas.openxmlformats.org/officeDocument/2006/relationships/image" Target="../media/image7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tif"/><Relationship Id="rId3" Type="http://schemas.openxmlformats.org/officeDocument/2006/relationships/image" Target="../media/image76.png"/><Relationship Id="rId4" Type="http://schemas.openxmlformats.org/officeDocument/2006/relationships/image" Target="../media/image20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72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0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0.png"/><Relationship Id="rId3" Type="http://schemas.openxmlformats.org/officeDocument/2006/relationships/image" Target="../media/image21.tif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tif"/><Relationship Id="rId3" Type="http://schemas.openxmlformats.org/officeDocument/2006/relationships/image" Target="../media/image81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82.png"/><Relationship Id="rId6" Type="http://schemas.openxmlformats.org/officeDocument/2006/relationships/image" Target="../media/image4.png"/><Relationship Id="rId7" Type="http://schemas.openxmlformats.org/officeDocument/2006/relationships/image" Target="../media/image83.png"/><Relationship Id="rId8" Type="http://schemas.openxmlformats.org/officeDocument/2006/relationships/image" Target="../media/image37.png"/><Relationship Id="rId9" Type="http://schemas.openxmlformats.org/officeDocument/2006/relationships/image" Target="../media/image84.png"/><Relationship Id="rId10" Type="http://schemas.openxmlformats.org/officeDocument/2006/relationships/image" Target="../media/image85.png"/><Relationship Id="rId11" Type="http://schemas.openxmlformats.org/officeDocument/2006/relationships/image" Target="../media/image86.png"/><Relationship Id="rId12" Type="http://schemas.openxmlformats.org/officeDocument/2006/relationships/image" Target="../media/image87.png"/><Relationship Id="rId13" Type="http://schemas.openxmlformats.org/officeDocument/2006/relationships/image" Target="../media/image88.png"/><Relationship Id="rId14" Type="http://schemas.openxmlformats.org/officeDocument/2006/relationships/image" Target="../media/image23.tif"/><Relationship Id="rId15" Type="http://schemas.openxmlformats.org/officeDocument/2006/relationships/image" Target="../media/image89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e-learning.pan-training.eu/course/view.php?id=104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5.png"/><Relationship Id="rId6" Type="http://schemas.openxmlformats.org/officeDocument/2006/relationships/image" Target="../media/image4.png"/><Relationship Id="rId7" Type="http://schemas.openxmlformats.org/officeDocument/2006/relationships/hyperlink" Target="mailto:mcstas-users@mcstas.org" TargetMode="External"/><Relationship Id="rId8" Type="http://schemas.openxmlformats.org/officeDocument/2006/relationships/hyperlink" Target="http://www.mcstas.org/" TargetMode="External"/><Relationship Id="rId9" Type="http://schemas.openxmlformats.org/officeDocument/2006/relationships/image" Target="../media/image1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2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2.png"/><Relationship Id="rId7" Type="http://schemas.openxmlformats.org/officeDocument/2006/relationships/image" Target="../media/image1.gif"/><Relationship Id="rId8" Type="http://schemas.openxmlformats.org/officeDocument/2006/relationships/image" Target="../media/image23.png"/><Relationship Id="rId9" Type="http://schemas.openxmlformats.org/officeDocument/2006/relationships/image" Target="../media/image2.tif"/><Relationship Id="rId10" Type="http://schemas.openxmlformats.org/officeDocument/2006/relationships/image" Target="../media/image3.tif"/><Relationship Id="rId11" Type="http://schemas.openxmlformats.org/officeDocument/2006/relationships/image" Target="../media/image4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McStas and McXtrace: simulation tools for neutron- and X-ray instruments"/>
          <p:cNvSpPr txBox="1"/>
          <p:nvPr/>
        </p:nvSpPr>
        <p:spPr>
          <a:xfrm>
            <a:off x="1092200" y="12090400"/>
            <a:ext cx="858897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l" defTabSz="457200">
              <a:defRPr b="1" sz="1600"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>
              <a:defRPr b="0" sz="2400">
                <a:latin typeface="Arial"/>
                <a:ea typeface="Arial"/>
                <a:cs typeface="Arial"/>
                <a:sym typeface="Arial"/>
              </a:defRPr>
            </a:pPr>
            <a:r>
              <a:rPr b="1" sz="1600">
                <a:latin typeface="+mn-lt"/>
                <a:ea typeface="+mn-ea"/>
                <a:cs typeface="+mn-cs"/>
                <a:sym typeface="Verdana"/>
              </a:rPr>
              <a:t>McStas and McXtrace: simulation tools for neutron- and X-ray instruments</a:t>
            </a:r>
          </a:p>
        </p:txBody>
      </p:sp>
      <p:pic>
        <p:nvPicPr>
          <p:cNvPr id="197" name="mcstas-logo.pdf" descr="mcstas-log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69500" y="8318500"/>
            <a:ext cx="5905501" cy="34700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DTU_logo.png" descr="DTU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01540" y="239570"/>
            <a:ext cx="762930" cy="1107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65392" y="89273"/>
            <a:ext cx="1408369" cy="1408369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McStas and McXtrace: simulation tools for neutron- and X-ray instrument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McStas and McXtrace: simulation tools for neutron- and X-ray instruments</a:t>
            </a:r>
          </a:p>
        </p:txBody>
      </p:sp>
      <p:sp>
        <p:nvSpPr>
          <p:cNvPr id="201" name="Peter Willendrup1,2,…"/>
          <p:cNvSpPr txBox="1"/>
          <p:nvPr>
            <p:ph type="subTitle" sz="half" idx="1"/>
          </p:nvPr>
        </p:nvSpPr>
        <p:spPr>
          <a:xfrm>
            <a:off x="1084799" y="4318000"/>
            <a:ext cx="11379201" cy="6565900"/>
          </a:xfrm>
          <a:prstGeom prst="rect">
            <a:avLst/>
          </a:prstGeom>
        </p:spPr>
        <p:txBody>
          <a:bodyPr/>
          <a:lstStyle/>
          <a:p>
            <a:pPr>
              <a:defRPr sz="3000"/>
            </a:pPr>
            <a:r>
              <a:rPr b="1" u="sng"/>
              <a:t>Peter Willendrup</a:t>
            </a:r>
            <a:r>
              <a:rPr b="1" baseline="31999" u="sng"/>
              <a:t>1,2</a:t>
            </a:r>
            <a:r>
              <a:t>,</a:t>
            </a:r>
          </a:p>
          <a:p>
            <a:pPr>
              <a:defRPr sz="1800"/>
            </a:pPr>
            <a:r>
              <a:rPr baseline="31999"/>
              <a:t>1</a:t>
            </a:r>
            <a:r>
              <a:rPr b="1"/>
              <a:t>NEXMAP, Physics Department, Technical University of Denmark, Denmark</a:t>
            </a:r>
          </a:p>
          <a:p>
            <a:pPr>
              <a:defRPr sz="1800"/>
            </a:pPr>
            <a:r>
              <a:rPr baseline="31999"/>
              <a:t>2</a:t>
            </a:r>
            <a:r>
              <a:rPr b="1"/>
              <a:t>ESS Data Management &amp; Sofware Center, Denmark</a:t>
            </a:r>
            <a:endParaRPr b="1"/>
          </a:p>
        </p:txBody>
      </p:sp>
      <p:sp>
        <p:nvSpPr>
          <p:cNvPr id="202" name="Slide Number"/>
          <p:cNvSpPr txBox="1"/>
          <p:nvPr>
            <p:ph type="sldNum" sz="quarter" idx="2"/>
          </p:nvPr>
        </p:nvSpPr>
        <p:spPr>
          <a:xfrm>
            <a:off x="1081600" y="12632987"/>
            <a:ext cx="141883" cy="241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3" name="mcxtrace-logo-1.pdf" descr="mcxtrace-logo-1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56618" y="8318500"/>
            <a:ext cx="5905501" cy="34700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When neutrons move in “free space”, we use ray-tracing - but in most cases in direction source -&gt; detecto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When neutrons move in “free space”, we use ray-tracing - but in most cases in direction source -&gt; detector</a:t>
            </a:r>
          </a:p>
          <a:p>
            <a:pPr/>
            <a:r>
              <a:t>Of course parabolas rather than straight lines are uses to implement gravity</a:t>
            </a:r>
          </a:p>
        </p:txBody>
      </p:sp>
      <p:pic>
        <p:nvPicPr>
          <p:cNvPr id="312" name="mcstas-logo.pdf" descr="mcstas-log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642" y="12159474"/>
            <a:ext cx="1083653" cy="6367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313" name="DTU_logo.png" descr="DTU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2073" y="12073790"/>
            <a:ext cx="556560" cy="808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23973" y="11958201"/>
            <a:ext cx="910268" cy="910268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McStas and McXtrace: simulation tools for neutron- and X-ray instruments"/>
          <p:cNvSpPr txBox="1"/>
          <p:nvPr/>
        </p:nvSpPr>
        <p:spPr>
          <a:xfrm>
            <a:off x="794642" y="12277393"/>
            <a:ext cx="9186931" cy="332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algn="l">
              <a:buClr>
                <a:srgbClr val="000000"/>
              </a:buClr>
              <a:defRPr b="1" sz="17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/>
            <a:r>
              <a:t>McStas and McXtrace: simulation tools for neutron- and X-ray instruments</a:t>
            </a:r>
          </a:p>
        </p:txBody>
      </p:sp>
      <p:sp>
        <p:nvSpPr>
          <p:cNvPr id="316" name="Ray-tracing metho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Ray-tracing methods</a:t>
            </a:r>
          </a:p>
        </p:txBody>
      </p:sp>
      <p:sp>
        <p:nvSpPr>
          <p:cNvPr id="3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8" name="mcxtrace-logo-1.pdf" descr="mcxtrace-logo-1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966466" y="12160482"/>
            <a:ext cx="1083653" cy="6367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800px-Ray_trace_diagram.svg.png" descr="800px-Ray_trace_diagram.svg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889955" y="3093155"/>
            <a:ext cx="10160001" cy="67564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101600" dir="5400000">
              <a:srgbClr val="000000">
                <a:alpha val="4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Important efficiency mechanisms:…"/>
          <p:cNvSpPr txBox="1"/>
          <p:nvPr>
            <p:ph type="body" sz="quarter" idx="1"/>
          </p:nvPr>
        </p:nvSpPr>
        <p:spPr>
          <a:xfrm>
            <a:off x="1081600" y="9308752"/>
            <a:ext cx="14727255" cy="2747735"/>
          </a:xfrm>
          <a:prstGeom prst="rect">
            <a:avLst/>
          </a:prstGeom>
        </p:spPr>
        <p:txBody>
          <a:bodyPr/>
          <a:lstStyle/>
          <a:p>
            <a:pPr/>
            <a:r>
              <a:t>Important efficiency mechanisms:</a:t>
            </a:r>
          </a:p>
          <a:p>
            <a:pPr lvl="2"/>
            <a:r>
              <a:t>“Focusing” - e.g. source to beamport only (4π vs. limited solid angle only)</a:t>
            </a:r>
          </a:p>
          <a:p>
            <a:pPr lvl="2"/>
            <a:r>
              <a:t>Rather vs. single particle description, absorption handled though statistics and downscaling the ray weight</a:t>
            </a:r>
          </a:p>
        </p:txBody>
      </p:sp>
      <p:pic>
        <p:nvPicPr>
          <p:cNvPr id="322" name="mcstas-logo.pdf" descr="mcstas-log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642" y="12159474"/>
            <a:ext cx="1083653" cy="6367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323" name="DTU_logo.png" descr="DTU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2073" y="12073790"/>
            <a:ext cx="556560" cy="808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23973" y="11958201"/>
            <a:ext cx="910268" cy="910268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McStas and McXtrace: simulation tools for neutron- and X-ray instruments"/>
          <p:cNvSpPr txBox="1"/>
          <p:nvPr/>
        </p:nvSpPr>
        <p:spPr>
          <a:xfrm>
            <a:off x="794642" y="12277393"/>
            <a:ext cx="9186931" cy="332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algn="l">
              <a:buClr>
                <a:srgbClr val="000000"/>
              </a:buClr>
              <a:defRPr b="1" sz="17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/>
            <a:r>
              <a:t>McStas and McXtrace: simulation tools for neutron- and X-ray instruments</a:t>
            </a:r>
          </a:p>
        </p:txBody>
      </p:sp>
      <p:sp>
        <p:nvSpPr>
          <p:cNvPr id="326" name="Overall picture: Monte Carlo Ray-Trac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Overall picture: </a:t>
            </a:r>
            <a:r>
              <a:rPr b="0" i="1"/>
              <a:t>Monte Carlo Ray-Tracing</a:t>
            </a:r>
          </a:p>
        </p:txBody>
      </p:sp>
      <p:sp>
        <p:nvSpPr>
          <p:cNvPr id="3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8" name="mcxtrace-logo-1.pdf" descr="mcxtrace-logo-1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966466" y="12160482"/>
            <a:ext cx="1083653" cy="6367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0" y="4238296"/>
            <a:ext cx="16256000" cy="47060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32" name="mcstas-logo.pdf" descr="mcstas-log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642" y="12159474"/>
            <a:ext cx="1083653" cy="6367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333" name="DTU_logo.png" descr="DTU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2073" y="12073790"/>
            <a:ext cx="556560" cy="808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23973" y="11958201"/>
            <a:ext cx="910268" cy="910268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McStas and McXtrace: simulation tools for neutron- and X-ray instruments"/>
          <p:cNvSpPr txBox="1"/>
          <p:nvPr/>
        </p:nvSpPr>
        <p:spPr>
          <a:xfrm>
            <a:off x="794642" y="12277393"/>
            <a:ext cx="9186931" cy="332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algn="l">
              <a:buClr>
                <a:srgbClr val="000000"/>
              </a:buClr>
              <a:defRPr b="1" sz="17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/>
            <a:r>
              <a:t>McStas and McXtrace: simulation tools for neutron- and X-ray instruments</a:t>
            </a:r>
          </a:p>
        </p:txBody>
      </p:sp>
      <p:sp>
        <p:nvSpPr>
          <p:cNvPr id="336" name="Components of neutron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 of neutron instruments</a:t>
            </a:r>
          </a:p>
        </p:txBody>
      </p:sp>
      <p:sp>
        <p:nvSpPr>
          <p:cNvPr id="3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38" name="mcxtrace-logo-1.pdf" descr="mcxtrace-logo-1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966466" y="12160482"/>
            <a:ext cx="1083653" cy="6367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article06_image06.jpg" descr="article06_image06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12286" y="3808135"/>
            <a:ext cx="6969235" cy="68572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42" name="mcstas-logo.pdf" descr="mcstas-log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642" y="12159474"/>
            <a:ext cx="1083653" cy="6367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343" name="DTU_logo.png" descr="DTU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2073" y="12073790"/>
            <a:ext cx="556560" cy="808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23973" y="11958201"/>
            <a:ext cx="910268" cy="910268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McStas and McXtrace: simulation tools for neutron- and X-ray instruments"/>
          <p:cNvSpPr txBox="1"/>
          <p:nvPr/>
        </p:nvSpPr>
        <p:spPr>
          <a:xfrm>
            <a:off x="794642" y="12277393"/>
            <a:ext cx="9186931" cy="332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algn="l">
              <a:buClr>
                <a:srgbClr val="000000"/>
              </a:buClr>
              <a:defRPr b="1" sz="17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/>
            <a:r>
              <a:t>McStas and McXtrace: simulation tools for neutron- and X-ray instruments</a:t>
            </a:r>
          </a:p>
        </p:txBody>
      </p:sp>
      <p:sp>
        <p:nvSpPr>
          <p:cNvPr id="346" name="Components of neutron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 of neutron instruments</a:t>
            </a:r>
          </a:p>
        </p:txBody>
      </p:sp>
      <p:sp>
        <p:nvSpPr>
          <p:cNvPr id="3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48" name="mcxtrace-logo-1.pdf" descr="mcxtrace-logo-1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966466" y="12160482"/>
            <a:ext cx="1083653" cy="6367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article06_image06.jpg" descr="article06_image06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12286" y="3808135"/>
            <a:ext cx="6969235" cy="6857231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In McStas the moderator is the “source”"/>
          <p:cNvSpPr/>
          <p:nvPr/>
        </p:nvSpPr>
        <p:spPr>
          <a:xfrm>
            <a:off x="7330645" y="10436521"/>
            <a:ext cx="5295880" cy="1228679"/>
          </a:xfrm>
          <a:prstGeom prst="roundRect">
            <a:avLst>
              <a:gd name="adj" fmla="val 19923"/>
            </a:avLst>
          </a:prstGeom>
          <a:solidFill>
            <a:srgbClr val="FFFFFF"/>
          </a:solidFill>
          <a:ln w="25400">
            <a:solidFill>
              <a:srgbClr val="99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2465" tIns="62465" rIns="62465" bIns="62465" anchor="ctr"/>
          <a:lstStyle>
            <a:lvl1pPr algn="l" defTabSz="1733973">
              <a:spcBef>
                <a:spcPts val="1800"/>
              </a:spcBef>
              <a:defRPr sz="2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 McStas the moderator is the “source”</a:t>
            </a:r>
          </a:p>
        </p:txBody>
      </p:sp>
      <p:sp>
        <p:nvSpPr>
          <p:cNvPr id="351" name="Line"/>
          <p:cNvSpPr/>
          <p:nvPr/>
        </p:nvSpPr>
        <p:spPr>
          <a:xfrm flipH="1" flipV="1">
            <a:off x="5712879" y="7693422"/>
            <a:ext cx="1839991" cy="2752723"/>
          </a:xfrm>
          <a:prstGeom prst="line">
            <a:avLst/>
          </a:prstGeom>
          <a:ln w="25400">
            <a:solidFill>
              <a:srgbClr val="990000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1023" tIns="61023" rIns="61023" bIns="61023"/>
          <a:lstStyle/>
          <a:p>
            <a:pPr algn="l" defTabSz="1733973">
              <a:spcBef>
                <a:spcPts val="1800"/>
              </a:spcBef>
              <a:defRPr sz="30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article06_image06.jpg" descr="article06_image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2286" y="3808135"/>
            <a:ext cx="6969235" cy="6857231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55" name="mcstas-logo.pdf" descr="mcstas-logo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76642" y="12159474"/>
            <a:ext cx="1083653" cy="6367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356" name="DTU_logo.png" descr="DTU_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222073" y="12073790"/>
            <a:ext cx="556560" cy="808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droppedImage.png" descr="dropped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123973" y="11958201"/>
            <a:ext cx="910268" cy="910268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McStas and McXtrace: simulation tools for neutron- and X-ray instruments"/>
          <p:cNvSpPr txBox="1"/>
          <p:nvPr/>
        </p:nvSpPr>
        <p:spPr>
          <a:xfrm>
            <a:off x="794642" y="12277393"/>
            <a:ext cx="9186931" cy="332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algn="l">
              <a:buClr>
                <a:srgbClr val="000000"/>
              </a:buClr>
              <a:defRPr b="1" sz="17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/>
            <a:r>
              <a:t>McStas and McXtrace: simulation tools for neutron- and X-ray instruments</a:t>
            </a:r>
          </a:p>
        </p:txBody>
      </p:sp>
      <p:sp>
        <p:nvSpPr>
          <p:cNvPr id="359" name="Rounded Rectangle"/>
          <p:cNvSpPr/>
          <p:nvPr/>
        </p:nvSpPr>
        <p:spPr>
          <a:xfrm>
            <a:off x="7355166" y="7307047"/>
            <a:ext cx="8816309" cy="3079382"/>
          </a:xfrm>
          <a:prstGeom prst="roundRect">
            <a:avLst>
              <a:gd name="adj" fmla="val 16889"/>
            </a:avLst>
          </a:prstGeom>
          <a:solidFill>
            <a:srgbClr val="FFFFFF"/>
          </a:solidFill>
          <a:ln w="25400">
            <a:solidFill>
              <a:srgbClr val="990000"/>
            </a:solidFill>
          </a:ln>
        </p:spPr>
        <p:txBody>
          <a:bodyPr lIns="62465" tIns="62465" rIns="62465" bIns="62465" anchor="ctr"/>
          <a:lstStyle/>
          <a:p>
            <a:pPr algn="l" defTabSz="1733973">
              <a:spcBef>
                <a:spcPts val="1800"/>
              </a:spcBef>
              <a:defRPr sz="30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360" name="ILL_D17_parabolic_focusing_guide_DSC_1579.jpeg" descr="ILL_D17_parabolic_focusing_guide_DSC_1579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956836" y="7397825"/>
            <a:ext cx="1750450" cy="11618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Apr2011_radial_collimator.png" descr="Apr2011_radial_collimator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793970" y="7395123"/>
            <a:ext cx="1956520" cy="10316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r&amp;d2-2.jpeg" descr="r&amp;d2-2.jpe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4254545" y="8607065"/>
            <a:ext cx="1854069" cy="1390552"/>
          </a:xfrm>
          <a:prstGeom prst="rect">
            <a:avLst/>
          </a:prstGeom>
          <a:ln w="3175"/>
        </p:spPr>
      </p:pic>
      <p:pic>
        <p:nvPicPr>
          <p:cNvPr id="363" name="37744f0177.png" descr="37744f0177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523517" y="8153848"/>
            <a:ext cx="1079557" cy="1204023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Components of neutron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 of neutron instruments</a:t>
            </a:r>
          </a:p>
        </p:txBody>
      </p:sp>
      <p:sp>
        <p:nvSpPr>
          <p:cNvPr id="3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66" name="mcxtrace-logo-1.pdf" descr="mcxtrace-logo-1.pd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3966466" y="12160482"/>
            <a:ext cx="1083653" cy="636756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Line"/>
          <p:cNvSpPr/>
          <p:nvPr/>
        </p:nvSpPr>
        <p:spPr>
          <a:xfrm flipH="1" flipV="1">
            <a:off x="5712879" y="7693422"/>
            <a:ext cx="1839991" cy="2752723"/>
          </a:xfrm>
          <a:prstGeom prst="line">
            <a:avLst/>
          </a:prstGeom>
          <a:ln w="25400">
            <a:solidFill>
              <a:srgbClr val="990000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1023" tIns="61023" rIns="61023" bIns="61023"/>
          <a:lstStyle/>
          <a:p>
            <a:pPr algn="l" defTabSz="1733973">
              <a:spcBef>
                <a:spcPts val="1800"/>
              </a:spcBef>
              <a:defRPr sz="30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8" name="Line"/>
          <p:cNvSpPr/>
          <p:nvPr/>
        </p:nvSpPr>
        <p:spPr>
          <a:xfrm flipH="1" flipV="1">
            <a:off x="6324104" y="6577283"/>
            <a:ext cx="1067572" cy="1067572"/>
          </a:xfrm>
          <a:prstGeom prst="line">
            <a:avLst/>
          </a:prstGeom>
          <a:ln w="25400">
            <a:solidFill>
              <a:srgbClr val="990000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1023" tIns="61023" rIns="61023" bIns="61023"/>
          <a:lstStyle/>
          <a:p>
            <a:pPr algn="l" defTabSz="1733973">
              <a:spcBef>
                <a:spcPts val="1800"/>
              </a:spcBef>
              <a:defRPr sz="30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369" name="Velocity selector.mov" descr="Velocity selector.mov"/>
          <p:cNvPicPr>
            <a:picLocks noChangeAspect="0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3">
            <a:extLst/>
          </a:blip>
          <a:stretch>
            <a:fillRect/>
          </a:stretch>
        </p:blipFill>
        <p:spPr>
          <a:xfrm>
            <a:off x="11531478" y="8602991"/>
            <a:ext cx="2691585" cy="1597343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Neutron optics include things like:…"/>
          <p:cNvSpPr txBox="1"/>
          <p:nvPr/>
        </p:nvSpPr>
        <p:spPr>
          <a:xfrm>
            <a:off x="7611203" y="7470662"/>
            <a:ext cx="3985724" cy="2744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1733973">
              <a:spcBef>
                <a:spcPts val="1800"/>
              </a:spcBef>
              <a:defRPr sz="2100">
                <a:latin typeface="Arial"/>
                <a:ea typeface="Arial"/>
                <a:cs typeface="Arial"/>
                <a:sym typeface="Arial"/>
              </a:defRPr>
            </a:pPr>
            <a:r>
              <a:t>Neutron optics include things like:</a:t>
            </a:r>
          </a:p>
          <a:p>
            <a:pPr marL="300789" indent="-300789" algn="l" defTabSz="1733973">
              <a:spcBef>
                <a:spcPts val="1800"/>
              </a:spcBef>
              <a:buSzPct val="100000"/>
              <a:buChar char="•"/>
              <a:defRPr sz="2100">
                <a:latin typeface="Arial"/>
                <a:ea typeface="Arial"/>
                <a:cs typeface="Arial"/>
                <a:sym typeface="Arial"/>
              </a:defRPr>
            </a:pPr>
            <a:r>
              <a:t>Mirrors and guides</a:t>
            </a:r>
          </a:p>
          <a:p>
            <a:pPr marL="300789" indent="-300789" algn="l" defTabSz="1733973">
              <a:spcBef>
                <a:spcPts val="1800"/>
              </a:spcBef>
              <a:buSzPct val="100000"/>
              <a:buChar char="•"/>
              <a:defRPr sz="2100">
                <a:latin typeface="Arial"/>
                <a:ea typeface="Arial"/>
                <a:cs typeface="Arial"/>
                <a:sym typeface="Arial"/>
              </a:defRPr>
            </a:pPr>
            <a:r>
              <a:t>Collimators and slits</a:t>
            </a:r>
          </a:p>
          <a:p>
            <a:pPr marL="300789" indent="-300789" algn="l" defTabSz="1733973">
              <a:spcBef>
                <a:spcPts val="1800"/>
              </a:spcBef>
              <a:buSzPct val="100000"/>
              <a:buChar char="•"/>
              <a:defRPr sz="2100">
                <a:latin typeface="Arial"/>
                <a:ea typeface="Arial"/>
                <a:cs typeface="Arial"/>
                <a:sym typeface="Arial"/>
              </a:defRPr>
            </a:pPr>
            <a:r>
              <a:t>Diskchoppers, Fermi choppers</a:t>
            </a:r>
            <a:br/>
            <a:r>
              <a:t> and velocity selectors</a:t>
            </a:r>
          </a:p>
          <a:p>
            <a:pPr marL="300789" indent="-300789" algn="l" defTabSz="1733973">
              <a:spcBef>
                <a:spcPts val="1800"/>
              </a:spcBef>
              <a:buSzPct val="100000"/>
              <a:buChar char="•"/>
              <a:defRPr sz="2100">
                <a:latin typeface="Arial"/>
                <a:ea typeface="Arial"/>
                <a:cs typeface="Arial"/>
                <a:sym typeface="Arial"/>
              </a:defRPr>
            </a:pPr>
            <a:r>
              <a:t>Monochromators/Analysers</a:t>
            </a:r>
          </a:p>
        </p:txBody>
      </p:sp>
      <p:sp>
        <p:nvSpPr>
          <p:cNvPr id="371" name="In McStas the moderator is the “source”"/>
          <p:cNvSpPr/>
          <p:nvPr/>
        </p:nvSpPr>
        <p:spPr>
          <a:xfrm>
            <a:off x="7330645" y="10436521"/>
            <a:ext cx="5295880" cy="1228679"/>
          </a:xfrm>
          <a:prstGeom prst="roundRect">
            <a:avLst>
              <a:gd name="adj" fmla="val 19923"/>
            </a:avLst>
          </a:prstGeom>
          <a:solidFill>
            <a:srgbClr val="FFFFFF"/>
          </a:solidFill>
          <a:ln w="25400">
            <a:solidFill>
              <a:srgbClr val="99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2465" tIns="62465" rIns="62465" bIns="62465" anchor="ctr"/>
          <a:lstStyle>
            <a:lvl1pPr algn="l" defTabSz="1733973">
              <a:spcBef>
                <a:spcPts val="1800"/>
              </a:spcBef>
              <a:defRPr sz="2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 McStas the moderator is the “source”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8" fill="hold"/>
                                        <p:tgtEl>
                                          <p:spTgt spid="3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69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369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6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74" name="mcstas-logo.pdf" descr="mcstas-log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642" y="12159474"/>
            <a:ext cx="1083653" cy="6367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375" name="DTU_logo.png" descr="DTU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2073" y="12073790"/>
            <a:ext cx="556560" cy="808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23973" y="11958201"/>
            <a:ext cx="910268" cy="910268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McStas and McXtrace: simulation tools for neutron- and X-ray instruments"/>
          <p:cNvSpPr txBox="1"/>
          <p:nvPr/>
        </p:nvSpPr>
        <p:spPr>
          <a:xfrm>
            <a:off x="794642" y="12277393"/>
            <a:ext cx="9186931" cy="332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algn="l">
              <a:buClr>
                <a:srgbClr val="000000"/>
              </a:buClr>
              <a:defRPr b="1" sz="17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/>
            <a:r>
              <a:t>McStas and McXtrace: simulation tools for neutron- and X-ray instruments</a:t>
            </a:r>
          </a:p>
        </p:txBody>
      </p:sp>
      <p:pic>
        <p:nvPicPr>
          <p:cNvPr id="378" name="article06_image06.jpg" descr="article06_image06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12286" y="3808135"/>
            <a:ext cx="6969235" cy="6857231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Rounded Rectangle"/>
          <p:cNvSpPr/>
          <p:nvPr/>
        </p:nvSpPr>
        <p:spPr>
          <a:xfrm>
            <a:off x="7382497" y="5575796"/>
            <a:ext cx="8761647" cy="1695100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990000"/>
            </a:solidFill>
          </a:ln>
        </p:spPr>
        <p:txBody>
          <a:bodyPr lIns="62465" tIns="62465" rIns="62465" bIns="62465" anchor="ctr"/>
          <a:lstStyle/>
          <a:p>
            <a:pPr algn="l" defTabSz="1733973">
              <a:spcBef>
                <a:spcPts val="1800"/>
              </a:spcBef>
              <a:defRPr sz="30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380" name="Potassium_Humate_Shiny_Powder.png" descr="Potassium_Humate_Shiny_Powder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530062" y="6468217"/>
            <a:ext cx="1079557" cy="607855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Components of neutron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 of neutron instruments</a:t>
            </a:r>
          </a:p>
        </p:txBody>
      </p:sp>
      <p:sp>
        <p:nvSpPr>
          <p:cNvPr id="3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83" name="mcxtrace-logo-1.pdf" descr="mcxtrace-logo-1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966466" y="12160482"/>
            <a:ext cx="1083653" cy="636756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Line"/>
          <p:cNvSpPr/>
          <p:nvPr/>
        </p:nvSpPr>
        <p:spPr>
          <a:xfrm flipH="1" flipV="1">
            <a:off x="5712879" y="7693422"/>
            <a:ext cx="1839991" cy="2752723"/>
          </a:xfrm>
          <a:prstGeom prst="line">
            <a:avLst/>
          </a:prstGeom>
          <a:ln w="25400">
            <a:solidFill>
              <a:srgbClr val="990000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1023" tIns="61023" rIns="61023" bIns="61023"/>
          <a:lstStyle/>
          <a:p>
            <a:pPr algn="l" defTabSz="1733973">
              <a:spcBef>
                <a:spcPts val="1800"/>
              </a:spcBef>
              <a:defRPr sz="30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85" name="Line"/>
          <p:cNvSpPr/>
          <p:nvPr/>
        </p:nvSpPr>
        <p:spPr>
          <a:xfrm flipH="1" flipV="1">
            <a:off x="6324104" y="6577283"/>
            <a:ext cx="1067572" cy="1067572"/>
          </a:xfrm>
          <a:prstGeom prst="line">
            <a:avLst/>
          </a:prstGeom>
          <a:ln w="25400">
            <a:solidFill>
              <a:srgbClr val="990000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1023" tIns="61023" rIns="61023" bIns="61023"/>
          <a:lstStyle/>
          <a:p>
            <a:pPr algn="l" defTabSz="1733973">
              <a:spcBef>
                <a:spcPts val="1800"/>
              </a:spcBef>
              <a:defRPr sz="30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86" name="Line"/>
          <p:cNvSpPr/>
          <p:nvPr/>
        </p:nvSpPr>
        <p:spPr>
          <a:xfrm flipH="1" flipV="1">
            <a:off x="7959306" y="4678763"/>
            <a:ext cx="333892" cy="897181"/>
          </a:xfrm>
          <a:prstGeom prst="line">
            <a:avLst/>
          </a:prstGeom>
          <a:ln w="25400">
            <a:solidFill>
              <a:srgbClr val="990000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1023" tIns="61023" rIns="61023" bIns="61023"/>
          <a:lstStyle/>
          <a:p>
            <a:pPr algn="l" defTabSz="1733973">
              <a:spcBef>
                <a:spcPts val="1800"/>
              </a:spcBef>
              <a:defRPr sz="30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87" name="The sample:…"/>
          <p:cNvSpPr txBox="1"/>
          <p:nvPr/>
        </p:nvSpPr>
        <p:spPr>
          <a:xfrm>
            <a:off x="7589729" y="5701743"/>
            <a:ext cx="4671394" cy="1391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1733973">
              <a:spcBef>
                <a:spcPts val="1800"/>
              </a:spcBef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The sample:</a:t>
            </a:r>
          </a:p>
          <a:p>
            <a:pPr algn="l" defTabSz="1733973">
              <a:spcBef>
                <a:spcPts val="1800"/>
              </a:spcBef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Crystalline, powders, liquids, micelles,</a:t>
            </a:r>
            <a:br/>
            <a:r>
              <a:t>structures to image, inelastic features like</a:t>
            </a:r>
            <a:br/>
            <a:r>
              <a:t>phonons…</a:t>
            </a:r>
          </a:p>
        </p:txBody>
      </p:sp>
      <p:pic>
        <p:nvPicPr>
          <p:cNvPr id="388" name="lsco.png" descr="lsc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564463" y="5651119"/>
            <a:ext cx="1087289" cy="13469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sans1_micelle.png" descr="sans1_micell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3664119" y="5651119"/>
            <a:ext cx="811442" cy="816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0" name="Coffee.mov" descr="Coffee.mov"/>
          <p:cNvPicPr>
            <a:picLocks noChangeAspect="0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2">
            <a:extLst/>
          </a:blip>
          <a:stretch>
            <a:fillRect/>
          </a:stretch>
        </p:blipFill>
        <p:spPr>
          <a:xfrm>
            <a:off x="14555965" y="5651119"/>
            <a:ext cx="1473554" cy="149001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25400" dir="5400000">
              <a:srgbClr val="000000">
                <a:alpha val="75000"/>
              </a:srgbClr>
            </a:outerShdw>
          </a:effectLst>
        </p:spPr>
      </p:pic>
      <p:sp>
        <p:nvSpPr>
          <p:cNvPr id="391" name="Rounded Rectangle"/>
          <p:cNvSpPr/>
          <p:nvPr/>
        </p:nvSpPr>
        <p:spPr>
          <a:xfrm>
            <a:off x="7355166" y="7307047"/>
            <a:ext cx="8816309" cy="3079382"/>
          </a:xfrm>
          <a:prstGeom prst="roundRect">
            <a:avLst>
              <a:gd name="adj" fmla="val 16889"/>
            </a:avLst>
          </a:prstGeom>
          <a:solidFill>
            <a:srgbClr val="FFFFFF"/>
          </a:solidFill>
          <a:ln w="25400">
            <a:solidFill>
              <a:srgbClr val="990000"/>
            </a:solidFill>
          </a:ln>
        </p:spPr>
        <p:txBody>
          <a:bodyPr lIns="62465" tIns="62465" rIns="62465" bIns="62465" anchor="ctr"/>
          <a:lstStyle/>
          <a:p>
            <a:pPr algn="l" defTabSz="1733973">
              <a:spcBef>
                <a:spcPts val="1800"/>
              </a:spcBef>
              <a:defRPr sz="30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392" name="ILL_D17_parabolic_focusing_guide_DSC_1579.jpeg" descr="ILL_D17_parabolic_focusing_guide_DSC_1579.jpe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1956836" y="7397825"/>
            <a:ext cx="1750450" cy="11618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Apr2011_radial_collimator.png" descr="Apr2011_radial_collimator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3793970" y="7395123"/>
            <a:ext cx="1956520" cy="10316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r&amp;d2-2.jpeg" descr="r&amp;d2-2.jpe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4254545" y="8607065"/>
            <a:ext cx="1854069" cy="1390552"/>
          </a:xfrm>
          <a:prstGeom prst="rect">
            <a:avLst/>
          </a:prstGeom>
          <a:ln w="3175"/>
        </p:spPr>
      </p:pic>
      <p:pic>
        <p:nvPicPr>
          <p:cNvPr id="395" name="37744f0177.png" descr="37744f0177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0523517" y="8153848"/>
            <a:ext cx="1079557" cy="12040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Velocity selector.mov" descr="Velocity selector.mov"/>
          <p:cNvPicPr>
            <a:picLocks noChangeAspect="0"/>
          </p:cNvPicPr>
          <p:nvPr>
            <a:videoFile r:link="rId17"/>
            <p:extLst>
              <p:ext uri="{DAA4B4D4-6D71-4841-9C94-3DE7FCFB9230}">
                <p14:media xmlns:p14="http://schemas.microsoft.com/office/powerpoint/2010/main" r:embed="rId18"/>
              </p:ext>
            </p:extLst>
          </p:nvPr>
        </p:nvPicPr>
        <p:blipFill>
          <a:blip r:embed="rId19">
            <a:extLst/>
          </a:blip>
          <a:stretch>
            <a:fillRect/>
          </a:stretch>
        </p:blipFill>
        <p:spPr>
          <a:xfrm>
            <a:off x="11531478" y="8602991"/>
            <a:ext cx="2691585" cy="1597343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Neutron optics include things like:…"/>
          <p:cNvSpPr txBox="1"/>
          <p:nvPr/>
        </p:nvSpPr>
        <p:spPr>
          <a:xfrm>
            <a:off x="7611203" y="7470662"/>
            <a:ext cx="3985724" cy="2744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1733973">
              <a:spcBef>
                <a:spcPts val="1800"/>
              </a:spcBef>
              <a:defRPr sz="2100">
                <a:latin typeface="Arial"/>
                <a:ea typeface="Arial"/>
                <a:cs typeface="Arial"/>
                <a:sym typeface="Arial"/>
              </a:defRPr>
            </a:pPr>
            <a:r>
              <a:t>Neutron optics include things like:</a:t>
            </a:r>
          </a:p>
          <a:p>
            <a:pPr marL="300789" indent="-300789" algn="l" defTabSz="1733973">
              <a:spcBef>
                <a:spcPts val="1800"/>
              </a:spcBef>
              <a:buSzPct val="100000"/>
              <a:buChar char="•"/>
              <a:defRPr sz="2100">
                <a:latin typeface="Arial"/>
                <a:ea typeface="Arial"/>
                <a:cs typeface="Arial"/>
                <a:sym typeface="Arial"/>
              </a:defRPr>
            </a:pPr>
            <a:r>
              <a:t>Mirrors and guides</a:t>
            </a:r>
          </a:p>
          <a:p>
            <a:pPr marL="300789" indent="-300789" algn="l" defTabSz="1733973">
              <a:spcBef>
                <a:spcPts val="1800"/>
              </a:spcBef>
              <a:buSzPct val="100000"/>
              <a:buChar char="•"/>
              <a:defRPr sz="2100">
                <a:latin typeface="Arial"/>
                <a:ea typeface="Arial"/>
                <a:cs typeface="Arial"/>
                <a:sym typeface="Arial"/>
              </a:defRPr>
            </a:pPr>
            <a:r>
              <a:t>Collimators and slits</a:t>
            </a:r>
          </a:p>
          <a:p>
            <a:pPr marL="300789" indent="-300789" algn="l" defTabSz="1733973">
              <a:spcBef>
                <a:spcPts val="1800"/>
              </a:spcBef>
              <a:buSzPct val="100000"/>
              <a:buChar char="•"/>
              <a:defRPr sz="2100">
                <a:latin typeface="Arial"/>
                <a:ea typeface="Arial"/>
                <a:cs typeface="Arial"/>
                <a:sym typeface="Arial"/>
              </a:defRPr>
            </a:pPr>
            <a:r>
              <a:t>Diskchoppers, Fermi choppers</a:t>
            </a:r>
            <a:br/>
            <a:r>
              <a:t> and velocity selectors</a:t>
            </a:r>
          </a:p>
          <a:p>
            <a:pPr marL="300789" indent="-300789" algn="l" defTabSz="1733973">
              <a:spcBef>
                <a:spcPts val="1800"/>
              </a:spcBef>
              <a:buSzPct val="100000"/>
              <a:buChar char="•"/>
              <a:defRPr sz="2100">
                <a:latin typeface="Arial"/>
                <a:ea typeface="Arial"/>
                <a:cs typeface="Arial"/>
                <a:sym typeface="Arial"/>
              </a:defRPr>
            </a:pPr>
            <a:r>
              <a:t>Monochromators/Analysers</a:t>
            </a:r>
          </a:p>
        </p:txBody>
      </p:sp>
      <p:sp>
        <p:nvSpPr>
          <p:cNvPr id="398" name="In McStas the moderator is the “source”"/>
          <p:cNvSpPr/>
          <p:nvPr/>
        </p:nvSpPr>
        <p:spPr>
          <a:xfrm>
            <a:off x="7330645" y="10436521"/>
            <a:ext cx="5295880" cy="1228679"/>
          </a:xfrm>
          <a:prstGeom prst="roundRect">
            <a:avLst>
              <a:gd name="adj" fmla="val 19923"/>
            </a:avLst>
          </a:prstGeom>
          <a:solidFill>
            <a:srgbClr val="FFFFFF"/>
          </a:solidFill>
          <a:ln w="25400">
            <a:solidFill>
              <a:srgbClr val="99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2465" tIns="62465" rIns="62465" bIns="62465" anchor="ctr"/>
          <a:lstStyle>
            <a:lvl1pPr algn="l" defTabSz="1733973">
              <a:spcBef>
                <a:spcPts val="1800"/>
              </a:spcBef>
              <a:defRPr sz="2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 McStas the moderator is the “source”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691" fill="hold"/>
                                        <p:tgtEl>
                                          <p:spTgt spid="3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1691"/>
                            </p:stCondLst>
                            <p:childTnLst>
                              <p:par>
                                <p:cTn id="8" presetClass="mediacall" nodeType="after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8488" fill="hold"/>
                                        <p:tgtEl>
                                          <p:spTgt spid="3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0" fill="hold" display="0">
                  <p:stCondLst>
                    <p:cond delay="indefinite"/>
                  </p:stCondLst>
                </p:cTn>
                <p:tgtEl>
                  <p:spTgt spid="390"/>
                </p:tgtEl>
              </p:cMediaNode>
            </p:video>
            <p:seq concurrent="1" prevAc="none" nextAc="seek">
              <p:cTn id="11" evtFilter="cancelBubble" nodeType="interactiveSeq" restart="whenNotActive" fill="hold">
                <p:stCondLst>
                  <p:cond delay="0" evt="onClick">
                    <p:tgtEl>
                      <p:spTgt spid="390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90"/>
                  </p:tgtEl>
                </p:cond>
              </p:nextCondLst>
            </p:seq>
            <p:video fullScrn="0">
              <p:cMediaNode mute="0" showWhenStopped="1" numSld="1" vol="100000">
                <p:cTn id="16" fill="hold" display="0">
                  <p:stCondLst>
                    <p:cond delay="indefinite"/>
                  </p:stCondLst>
                </p:cTn>
                <p:tgtEl>
                  <p:spTgt spid="396"/>
                </p:tgtEl>
              </p:cMediaNode>
            </p:video>
            <p:seq concurrent="1" prevAc="none" nextAc="seek">
              <p:cTn id="17" evtFilter="cancelBubble" nodeType="interactiveSeq" restart="whenNotActive" fill="hold">
                <p:stCondLst>
                  <p:cond delay="0" evt="onClick">
                    <p:tgtEl>
                      <p:spTgt spid="396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9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01" name="mcstas-logo.pdf" descr="mcstas-log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642" y="12159474"/>
            <a:ext cx="1083653" cy="6367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402" name="DTU_logo.png" descr="DTU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2073" y="12073790"/>
            <a:ext cx="556560" cy="808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23973" y="11958201"/>
            <a:ext cx="910268" cy="910268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McStas and McXtrace: simulation tools for neutron- and X-ray instruments"/>
          <p:cNvSpPr txBox="1"/>
          <p:nvPr/>
        </p:nvSpPr>
        <p:spPr>
          <a:xfrm>
            <a:off x="794642" y="12277393"/>
            <a:ext cx="9186931" cy="332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algn="l">
              <a:buClr>
                <a:srgbClr val="000000"/>
              </a:buClr>
              <a:defRPr b="1" sz="17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/>
            <a:r>
              <a:t>McStas and McXtrace: simulation tools for neutron- and X-ray instruments</a:t>
            </a:r>
          </a:p>
        </p:txBody>
      </p:sp>
      <p:pic>
        <p:nvPicPr>
          <p:cNvPr id="405" name="article06_image06.jpg" descr="article06_image06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12286" y="3808135"/>
            <a:ext cx="6969235" cy="6857231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Rounded Rectangle"/>
          <p:cNvSpPr/>
          <p:nvPr/>
        </p:nvSpPr>
        <p:spPr>
          <a:xfrm>
            <a:off x="7382497" y="5575796"/>
            <a:ext cx="8761647" cy="1695100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990000"/>
            </a:solidFill>
          </a:ln>
        </p:spPr>
        <p:txBody>
          <a:bodyPr lIns="62465" tIns="62465" rIns="62465" bIns="62465" anchor="ctr"/>
          <a:lstStyle/>
          <a:p>
            <a:pPr algn="l" defTabSz="1733973">
              <a:spcBef>
                <a:spcPts val="1800"/>
              </a:spcBef>
              <a:defRPr sz="30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407" name="Potassium_Humate_Shiny_Powder.png" descr="Potassium_Humate_Shiny_Powder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530062" y="6468217"/>
            <a:ext cx="1079557" cy="607855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Components of neutron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 of neutron instruments</a:t>
            </a:r>
          </a:p>
        </p:txBody>
      </p:sp>
      <p:sp>
        <p:nvSpPr>
          <p:cNvPr id="4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10" name="mcxtrace-logo-1.pdf" descr="mcxtrace-logo-1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966466" y="12160482"/>
            <a:ext cx="1083653" cy="636756"/>
          </a:xfrm>
          <a:prstGeom prst="rect">
            <a:avLst/>
          </a:prstGeom>
          <a:ln w="12700">
            <a:miter lim="400000"/>
          </a:ln>
        </p:spPr>
      </p:pic>
      <p:sp>
        <p:nvSpPr>
          <p:cNvPr id="411" name="Line"/>
          <p:cNvSpPr/>
          <p:nvPr/>
        </p:nvSpPr>
        <p:spPr>
          <a:xfrm flipH="1" flipV="1">
            <a:off x="5712879" y="7693422"/>
            <a:ext cx="1839991" cy="2752723"/>
          </a:xfrm>
          <a:prstGeom prst="line">
            <a:avLst/>
          </a:prstGeom>
          <a:ln w="25400">
            <a:solidFill>
              <a:srgbClr val="990000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1023" tIns="61023" rIns="61023" bIns="61023"/>
          <a:lstStyle/>
          <a:p>
            <a:pPr algn="l" defTabSz="1733973">
              <a:spcBef>
                <a:spcPts val="1800"/>
              </a:spcBef>
              <a:defRPr sz="30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2" name="Line"/>
          <p:cNvSpPr/>
          <p:nvPr/>
        </p:nvSpPr>
        <p:spPr>
          <a:xfrm flipH="1" flipV="1">
            <a:off x="6324104" y="6577283"/>
            <a:ext cx="1067572" cy="1067572"/>
          </a:xfrm>
          <a:prstGeom prst="line">
            <a:avLst/>
          </a:prstGeom>
          <a:ln w="25400">
            <a:solidFill>
              <a:srgbClr val="990000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1023" tIns="61023" rIns="61023" bIns="61023"/>
          <a:lstStyle/>
          <a:p>
            <a:pPr algn="l" defTabSz="1733973">
              <a:spcBef>
                <a:spcPts val="1800"/>
              </a:spcBef>
              <a:defRPr sz="30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3" name="Line"/>
          <p:cNvSpPr/>
          <p:nvPr/>
        </p:nvSpPr>
        <p:spPr>
          <a:xfrm flipH="1" flipV="1">
            <a:off x="7959306" y="4678763"/>
            <a:ext cx="333892" cy="897181"/>
          </a:xfrm>
          <a:prstGeom prst="line">
            <a:avLst/>
          </a:prstGeom>
          <a:ln w="25400">
            <a:solidFill>
              <a:srgbClr val="990000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1023" tIns="61023" rIns="61023" bIns="61023"/>
          <a:lstStyle/>
          <a:p>
            <a:pPr algn="l" defTabSz="1733973">
              <a:spcBef>
                <a:spcPts val="1800"/>
              </a:spcBef>
              <a:defRPr sz="30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4" name="The sample:…"/>
          <p:cNvSpPr txBox="1"/>
          <p:nvPr/>
        </p:nvSpPr>
        <p:spPr>
          <a:xfrm>
            <a:off x="7589729" y="5701743"/>
            <a:ext cx="4671394" cy="1391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1733973">
              <a:spcBef>
                <a:spcPts val="1800"/>
              </a:spcBef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The sample:</a:t>
            </a:r>
          </a:p>
          <a:p>
            <a:pPr algn="l" defTabSz="1733973">
              <a:spcBef>
                <a:spcPts val="1800"/>
              </a:spcBef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Crystalline, powders, liquids, micelles,</a:t>
            </a:r>
            <a:br/>
            <a:r>
              <a:t>structures to image, inelastic features like</a:t>
            </a:r>
            <a:br/>
            <a:r>
              <a:t>phonons…</a:t>
            </a:r>
          </a:p>
        </p:txBody>
      </p:sp>
      <p:pic>
        <p:nvPicPr>
          <p:cNvPr id="415" name="lsco.png" descr="lsc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564463" y="5651119"/>
            <a:ext cx="1087289" cy="13469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16" name="sans1_micelle.png" descr="sans1_micell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3664119" y="5651119"/>
            <a:ext cx="811442" cy="816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417" name="Coffee.mov" descr="Coffee.mov"/>
          <p:cNvPicPr>
            <a:picLocks noChangeAspect="0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2">
            <a:extLst/>
          </a:blip>
          <a:stretch>
            <a:fillRect/>
          </a:stretch>
        </p:blipFill>
        <p:spPr>
          <a:xfrm>
            <a:off x="14555965" y="5651119"/>
            <a:ext cx="1473554" cy="149001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25400" dir="5400000">
              <a:srgbClr val="000000">
                <a:alpha val="75000"/>
              </a:srgbClr>
            </a:outerShdw>
          </a:effectLst>
        </p:spPr>
      </p:pic>
      <p:sp>
        <p:nvSpPr>
          <p:cNvPr id="418" name="Rounded Rectangle"/>
          <p:cNvSpPr/>
          <p:nvPr/>
        </p:nvSpPr>
        <p:spPr>
          <a:xfrm>
            <a:off x="7355166" y="7307047"/>
            <a:ext cx="8816309" cy="3079382"/>
          </a:xfrm>
          <a:prstGeom prst="roundRect">
            <a:avLst>
              <a:gd name="adj" fmla="val 16889"/>
            </a:avLst>
          </a:prstGeom>
          <a:solidFill>
            <a:srgbClr val="FFFFFF"/>
          </a:solidFill>
          <a:ln w="25400">
            <a:solidFill>
              <a:srgbClr val="990000"/>
            </a:solidFill>
          </a:ln>
        </p:spPr>
        <p:txBody>
          <a:bodyPr lIns="62465" tIns="62465" rIns="62465" bIns="62465" anchor="ctr"/>
          <a:lstStyle/>
          <a:p>
            <a:pPr algn="l" defTabSz="1733973">
              <a:spcBef>
                <a:spcPts val="1800"/>
              </a:spcBef>
              <a:defRPr sz="30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419" name="ILL_D17_parabolic_focusing_guide_DSC_1579.jpeg" descr="ILL_D17_parabolic_focusing_guide_DSC_1579.jpe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1956836" y="7397825"/>
            <a:ext cx="1750450" cy="11618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0" name="Apr2011_radial_collimator.png" descr="Apr2011_radial_collimator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3793970" y="7395123"/>
            <a:ext cx="1956520" cy="103165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r&amp;d2-2.jpeg" descr="r&amp;d2-2.jpe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4254545" y="8607065"/>
            <a:ext cx="1854069" cy="1390552"/>
          </a:xfrm>
          <a:prstGeom prst="rect">
            <a:avLst/>
          </a:prstGeom>
          <a:ln w="3175"/>
        </p:spPr>
      </p:pic>
      <p:pic>
        <p:nvPicPr>
          <p:cNvPr id="422" name="37744f0177.png" descr="37744f0177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0523517" y="8153848"/>
            <a:ext cx="1079557" cy="1204023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Velocity selector.mov" descr="Velocity selector.mov"/>
          <p:cNvPicPr>
            <a:picLocks noChangeAspect="0"/>
          </p:cNvPicPr>
          <p:nvPr>
            <a:videoFile r:link="rId17"/>
            <p:extLst>
              <p:ext uri="{DAA4B4D4-6D71-4841-9C94-3DE7FCFB9230}">
                <p14:media xmlns:p14="http://schemas.microsoft.com/office/powerpoint/2010/main" r:embed="rId18"/>
              </p:ext>
            </p:extLst>
          </p:nvPr>
        </p:nvPicPr>
        <p:blipFill>
          <a:blip r:embed="rId19">
            <a:extLst/>
          </a:blip>
          <a:stretch>
            <a:fillRect/>
          </a:stretch>
        </p:blipFill>
        <p:spPr>
          <a:xfrm>
            <a:off x="11531478" y="8602991"/>
            <a:ext cx="2691585" cy="1597343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Neutron optics include things like:…"/>
          <p:cNvSpPr txBox="1"/>
          <p:nvPr/>
        </p:nvSpPr>
        <p:spPr>
          <a:xfrm>
            <a:off x="7611203" y="7470662"/>
            <a:ext cx="3985724" cy="2744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1733973">
              <a:spcBef>
                <a:spcPts val="1800"/>
              </a:spcBef>
              <a:defRPr sz="2100">
                <a:latin typeface="Arial"/>
                <a:ea typeface="Arial"/>
                <a:cs typeface="Arial"/>
                <a:sym typeface="Arial"/>
              </a:defRPr>
            </a:pPr>
            <a:r>
              <a:t>Neutron optics include things like:</a:t>
            </a:r>
          </a:p>
          <a:p>
            <a:pPr marL="300789" indent="-300789" algn="l" defTabSz="1733973">
              <a:spcBef>
                <a:spcPts val="1800"/>
              </a:spcBef>
              <a:buSzPct val="100000"/>
              <a:buChar char="•"/>
              <a:defRPr sz="2100">
                <a:latin typeface="Arial"/>
                <a:ea typeface="Arial"/>
                <a:cs typeface="Arial"/>
                <a:sym typeface="Arial"/>
              </a:defRPr>
            </a:pPr>
            <a:r>
              <a:t>Mirrors and guides</a:t>
            </a:r>
          </a:p>
          <a:p>
            <a:pPr marL="300789" indent="-300789" algn="l" defTabSz="1733973">
              <a:spcBef>
                <a:spcPts val="1800"/>
              </a:spcBef>
              <a:buSzPct val="100000"/>
              <a:buChar char="•"/>
              <a:defRPr sz="2100">
                <a:latin typeface="Arial"/>
                <a:ea typeface="Arial"/>
                <a:cs typeface="Arial"/>
                <a:sym typeface="Arial"/>
              </a:defRPr>
            </a:pPr>
            <a:r>
              <a:t>Collimators and slits</a:t>
            </a:r>
          </a:p>
          <a:p>
            <a:pPr marL="300789" indent="-300789" algn="l" defTabSz="1733973">
              <a:spcBef>
                <a:spcPts val="1800"/>
              </a:spcBef>
              <a:buSzPct val="100000"/>
              <a:buChar char="•"/>
              <a:defRPr sz="2100">
                <a:latin typeface="Arial"/>
                <a:ea typeface="Arial"/>
                <a:cs typeface="Arial"/>
                <a:sym typeface="Arial"/>
              </a:defRPr>
            </a:pPr>
            <a:r>
              <a:t>Diskchoppers, Fermi choppers</a:t>
            </a:r>
            <a:br/>
            <a:r>
              <a:t> and velocity selectors</a:t>
            </a:r>
          </a:p>
          <a:p>
            <a:pPr marL="300789" indent="-300789" algn="l" defTabSz="1733973">
              <a:spcBef>
                <a:spcPts val="1800"/>
              </a:spcBef>
              <a:buSzPct val="100000"/>
              <a:buChar char="•"/>
              <a:defRPr sz="2100">
                <a:latin typeface="Arial"/>
                <a:ea typeface="Arial"/>
                <a:cs typeface="Arial"/>
                <a:sym typeface="Arial"/>
              </a:defRPr>
            </a:pPr>
            <a:r>
              <a:t>Monochromators/Analysers</a:t>
            </a:r>
          </a:p>
        </p:txBody>
      </p:sp>
      <p:sp>
        <p:nvSpPr>
          <p:cNvPr id="425" name="In McStas the moderator is the “source”"/>
          <p:cNvSpPr/>
          <p:nvPr/>
        </p:nvSpPr>
        <p:spPr>
          <a:xfrm>
            <a:off x="7330645" y="10436521"/>
            <a:ext cx="5295880" cy="1228679"/>
          </a:xfrm>
          <a:prstGeom prst="roundRect">
            <a:avLst>
              <a:gd name="adj" fmla="val 19923"/>
            </a:avLst>
          </a:prstGeom>
          <a:solidFill>
            <a:srgbClr val="FFFFFF"/>
          </a:solidFill>
          <a:ln w="25400">
            <a:solidFill>
              <a:srgbClr val="99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2465" tIns="62465" rIns="62465" bIns="62465" anchor="ctr"/>
          <a:lstStyle>
            <a:lvl1pPr algn="l" defTabSz="1733973">
              <a:spcBef>
                <a:spcPts val="1800"/>
              </a:spcBef>
              <a:defRPr sz="2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 McStas the moderator is the “source”</a:t>
            </a:r>
          </a:p>
        </p:txBody>
      </p:sp>
      <p:sp>
        <p:nvSpPr>
          <p:cNvPr id="426" name="Rounded Rectangle"/>
          <p:cNvSpPr/>
          <p:nvPr/>
        </p:nvSpPr>
        <p:spPr>
          <a:xfrm>
            <a:off x="9405965" y="3829349"/>
            <a:ext cx="6688636" cy="1695100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990000"/>
            </a:solidFill>
          </a:ln>
        </p:spPr>
        <p:txBody>
          <a:bodyPr lIns="62465" tIns="62465" rIns="62465" bIns="62465" anchor="ctr"/>
          <a:lstStyle/>
          <a:p>
            <a:pPr algn="l" defTabSz="1733973">
              <a:spcBef>
                <a:spcPts val="1800"/>
              </a:spcBef>
              <a:defRPr sz="30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427" name="image.png" descr="image.png"/>
          <p:cNvPicPr>
            <a:picLocks noChangeAspect="0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13068548" y="4470747"/>
            <a:ext cx="2800443" cy="1013844"/>
          </a:xfrm>
          <a:prstGeom prst="rect">
            <a:avLst/>
          </a:prstGeom>
          <a:ln w="12700">
            <a:miter lim="400000"/>
          </a:ln>
        </p:spPr>
      </p:pic>
      <p:sp>
        <p:nvSpPr>
          <p:cNvPr id="428" name="Line"/>
          <p:cNvSpPr/>
          <p:nvPr/>
        </p:nvSpPr>
        <p:spPr>
          <a:xfrm flipH="1">
            <a:off x="8844395" y="4676898"/>
            <a:ext cx="560066" cy="1"/>
          </a:xfrm>
          <a:prstGeom prst="line">
            <a:avLst/>
          </a:prstGeom>
          <a:ln w="25400">
            <a:solidFill>
              <a:srgbClr val="990000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1023" tIns="61023" rIns="61023" bIns="61023"/>
          <a:lstStyle/>
          <a:p>
            <a:pPr algn="l" defTabSz="1733973">
              <a:spcBef>
                <a:spcPts val="1800"/>
              </a:spcBef>
              <a:defRPr sz="30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29" name="Detectors are “monitors” in McStas. Mostly they act  as “perfect probes” and can be positioned thought your instrument gathering 1D/2D/ event lists…"/>
          <p:cNvSpPr txBox="1"/>
          <p:nvPr/>
        </p:nvSpPr>
        <p:spPr>
          <a:xfrm>
            <a:off x="9597527" y="3943381"/>
            <a:ext cx="6133778" cy="1515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1733973">
              <a:spcBef>
                <a:spcPts val="1800"/>
              </a:spcBef>
              <a:defRPr sz="2100">
                <a:latin typeface="Arial"/>
                <a:ea typeface="Arial"/>
                <a:cs typeface="Arial"/>
                <a:sym typeface="Arial"/>
              </a:defRPr>
            </a:pPr>
            <a:r>
              <a:t>Detectors are “monitors” in McStas. Mostly they act </a:t>
            </a:r>
            <a:br/>
            <a:r>
              <a:t>as “perfect probes” and can be positioned thought</a:t>
            </a:r>
            <a:br/>
            <a:r>
              <a:t>your instrument</a:t>
            </a:r>
            <a:br/>
            <a:r>
              <a:t>gathering 1D/2D/</a:t>
            </a:r>
            <a:br/>
            <a:r>
              <a:t>event lists…</a:t>
            </a:r>
          </a:p>
        </p:txBody>
      </p:sp>
      <p:pic>
        <p:nvPicPr>
          <p:cNvPr id="430" name="droppedImage.pdf" descr="droppedImage.pdf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11817175" y="4581237"/>
            <a:ext cx="1176526" cy="9064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691" fill="hold"/>
                                        <p:tgtEl>
                                          <p:spTgt spid="4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1691"/>
                            </p:stCondLst>
                            <p:childTnLst>
                              <p:par>
                                <p:cTn id="8" presetClass="mediacall" nodeType="after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8488" fill="hold"/>
                                        <p:tgtEl>
                                          <p:spTgt spid="4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0" fill="hold" display="0">
                  <p:stCondLst>
                    <p:cond delay="indefinite"/>
                  </p:stCondLst>
                </p:cTn>
                <p:tgtEl>
                  <p:spTgt spid="417"/>
                </p:tgtEl>
              </p:cMediaNode>
            </p:video>
            <p:seq concurrent="1" prevAc="none" nextAc="seek">
              <p:cTn id="11" evtFilter="cancelBubble" nodeType="interactiveSeq" restart="whenNotActive" fill="hold">
                <p:stCondLst>
                  <p:cond delay="0" evt="onClick">
                    <p:tgtEl>
                      <p:spTgt spid="417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417"/>
                  </p:tgtEl>
                </p:cond>
              </p:nextCondLst>
            </p:seq>
            <p:video fullScrn="0">
              <p:cMediaNode mute="0" showWhenStopped="1" numSld="1" vol="100000">
                <p:cTn id="16" fill="hold" display="0">
                  <p:stCondLst>
                    <p:cond delay="indefinite"/>
                  </p:stCondLst>
                </p:cTn>
                <p:tgtEl>
                  <p:spTgt spid="423"/>
                </p:tgtEl>
              </p:cMediaNode>
            </p:video>
            <p:seq concurrent="1" prevAc="none" nextAc="seek">
              <p:cTn id="17" evtFilter="cancelBubble" nodeType="interactiveSeq" restart="whenNotActive" fill="hold">
                <p:stCondLst>
                  <p:cond delay="0" evt="onClick">
                    <p:tgtEl>
                      <p:spTgt spid="423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42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mcstas-logo.pdf" descr="mcstas-log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642" y="12159474"/>
            <a:ext cx="1083653" cy="6367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433" name="DTU_logo.png" descr="DTU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2073" y="12073790"/>
            <a:ext cx="556560" cy="808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23973" y="11958201"/>
            <a:ext cx="910268" cy="910268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McStas and McXtrace: simulation tools for neutron- and X-ray instruments"/>
          <p:cNvSpPr txBox="1"/>
          <p:nvPr/>
        </p:nvSpPr>
        <p:spPr>
          <a:xfrm>
            <a:off x="794642" y="12277393"/>
            <a:ext cx="9186931" cy="332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algn="l">
              <a:buClr>
                <a:srgbClr val="000000"/>
              </a:buClr>
              <a:defRPr b="1" sz="17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/>
            <a:r>
              <a:t>McStas and McXtrace: simulation tools for neutron- and X-ray instruments</a:t>
            </a:r>
          </a:p>
        </p:txBody>
      </p:sp>
      <p:sp>
        <p:nvSpPr>
          <p:cNvPr id="436" name="Instrumentation…"/>
          <p:cNvSpPr txBox="1"/>
          <p:nvPr/>
        </p:nvSpPr>
        <p:spPr>
          <a:xfrm>
            <a:off x="843475" y="3810000"/>
            <a:ext cx="13824002" cy="99695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80975" indent="-180975" algn="l" defTabSz="17145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3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marL="180975" indent="-180975" algn="l" defTabSz="17145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3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marL="180975" indent="-180975" algn="l" defTabSz="17145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3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marL="180975" indent="-180975" algn="l" defTabSz="17145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3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Instrumentation</a:t>
            </a:r>
          </a:p>
          <a:p>
            <a:pPr marL="180975" indent="-180975" algn="l" defTabSz="17145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3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Virtual experiments</a:t>
            </a:r>
          </a:p>
          <a:p>
            <a:pPr marL="180975" indent="-180975" algn="l" defTabSz="17145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3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Data analysis</a:t>
            </a:r>
          </a:p>
          <a:p>
            <a:pPr marL="180975" indent="-180975" algn="l" defTabSz="17145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3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Teaching</a:t>
            </a:r>
          </a:p>
        </p:txBody>
      </p:sp>
      <p:sp>
        <p:nvSpPr>
          <p:cNvPr id="437" name="What are the codes used for?"/>
          <p:cNvSpPr txBox="1"/>
          <p:nvPr>
            <p:ph type="title"/>
          </p:nvPr>
        </p:nvSpPr>
        <p:spPr>
          <a:xfrm>
            <a:off x="1005400" y="-78183"/>
            <a:ext cx="13824000" cy="2747734"/>
          </a:xfrm>
          <a:prstGeom prst="rect">
            <a:avLst/>
          </a:prstGeom>
        </p:spPr>
        <p:txBody>
          <a:bodyPr/>
          <a:lstStyle/>
          <a:p>
            <a:pPr/>
            <a:r>
              <a:t>What are the codes used for?</a:t>
            </a:r>
          </a:p>
        </p:txBody>
      </p:sp>
      <p:sp>
        <p:nvSpPr>
          <p:cNvPr id="4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39" name="mcxtrace-logo-1.pdf" descr="mcxtrace-logo-1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966466" y="12160482"/>
            <a:ext cx="1083653" cy="63675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43" name="Group"/>
          <p:cNvGrpSpPr/>
          <p:nvPr/>
        </p:nvGrpSpPr>
        <p:grpSpPr>
          <a:xfrm>
            <a:off x="-22548" y="10347949"/>
            <a:ext cx="5351160" cy="2177483"/>
            <a:chOff x="0" y="0"/>
            <a:chExt cx="5351159" cy="2177483"/>
          </a:xfrm>
        </p:grpSpPr>
        <p:pic>
          <p:nvPicPr>
            <p:cNvPr id="440" name="image.png" descr="image.png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296930" y="289090"/>
              <a:ext cx="2054230" cy="1780333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76200" dist="635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441" name="image.png" descr="image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342203" y="136948"/>
              <a:ext cx="2191178" cy="2040536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76200" dist="635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442" name="droppedImage.png" descr="droppedImag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323838" cy="2161368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76200" dist="63500" dir="5400000">
                <a:srgbClr val="000000">
                  <a:alpha val="45000"/>
                </a:srgbClr>
              </a:outerShdw>
            </a:effectLst>
          </p:spPr>
        </p:pic>
      </p:grpSp>
      <p:sp>
        <p:nvSpPr>
          <p:cNvPr id="444" name="(KU, DTU)"/>
          <p:cNvSpPr txBox="1"/>
          <p:nvPr/>
        </p:nvSpPr>
        <p:spPr>
          <a:xfrm>
            <a:off x="1432718" y="7950200"/>
            <a:ext cx="4711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599016">
              <a:lnSpc>
                <a:spcPct val="93000"/>
              </a:lnSpc>
              <a:buClr>
                <a:srgbClr val="000000"/>
              </a:buClr>
              <a:buFont typeface="Wingdings"/>
              <a:tabLst>
                <a:tab pos="698500" algn="l"/>
                <a:tab pos="1371600" algn="l"/>
                <a:tab pos="2057400" algn="l"/>
                <a:tab pos="2120900" algn="l"/>
              </a:tabLst>
              <a:defRPr sz="32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(KU, DTU)</a:t>
            </a:r>
          </a:p>
        </p:txBody>
      </p:sp>
      <p:sp>
        <p:nvSpPr>
          <p:cNvPr id="445" name="Arrow"/>
          <p:cNvSpPr/>
          <p:nvPr/>
        </p:nvSpPr>
        <p:spPr>
          <a:xfrm rot="20548103">
            <a:off x="4112484" y="4882072"/>
            <a:ext cx="3213101" cy="330201"/>
          </a:xfrm>
          <a:prstGeom prst="rightArrow">
            <a:avLst>
              <a:gd name="adj1" fmla="val 32632"/>
              <a:gd name="adj2" fmla="val 153846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/>
          <a:lstStyle/>
          <a:p>
            <a:pPr algn="l">
              <a:buClr>
                <a:srgbClr val="000000"/>
              </a:buClr>
              <a:defRPr sz="3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</p:txBody>
      </p:sp>
      <p:sp>
        <p:nvSpPr>
          <p:cNvPr id="446" name="Arrow"/>
          <p:cNvSpPr/>
          <p:nvPr/>
        </p:nvSpPr>
        <p:spPr>
          <a:xfrm>
            <a:off x="5130800" y="6324600"/>
            <a:ext cx="2946400" cy="368300"/>
          </a:xfrm>
          <a:prstGeom prst="rightArrow">
            <a:avLst>
              <a:gd name="adj1" fmla="val 32000"/>
              <a:gd name="adj2" fmla="val 151724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/>
          <a:lstStyle/>
          <a:p>
            <a:pPr algn="l">
              <a:buClr>
                <a:srgbClr val="000000"/>
              </a:buClr>
              <a:defRPr sz="3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</p:txBody>
      </p:sp>
      <p:sp>
        <p:nvSpPr>
          <p:cNvPr id="447" name="Arrow"/>
          <p:cNvSpPr/>
          <p:nvPr/>
        </p:nvSpPr>
        <p:spPr>
          <a:xfrm rot="377615">
            <a:off x="4224364" y="7074024"/>
            <a:ext cx="3120585" cy="368301"/>
          </a:xfrm>
          <a:prstGeom prst="rightArrow">
            <a:avLst>
              <a:gd name="adj1" fmla="val 32000"/>
              <a:gd name="adj2" fmla="val 151724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/>
          <a:lstStyle/>
          <a:p>
            <a:pPr algn="l">
              <a:buClr>
                <a:srgbClr val="000000"/>
              </a:buClr>
              <a:defRPr sz="3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</p:txBody>
      </p:sp>
      <p:sp>
        <p:nvSpPr>
          <p:cNvPr id="448" name="Arrow"/>
          <p:cNvSpPr/>
          <p:nvPr/>
        </p:nvSpPr>
        <p:spPr>
          <a:xfrm rot="5349631">
            <a:off x="616017" y="8466766"/>
            <a:ext cx="1485901" cy="368301"/>
          </a:xfrm>
          <a:prstGeom prst="rightArrow">
            <a:avLst>
              <a:gd name="adj1" fmla="val 32000"/>
              <a:gd name="adj2" fmla="val 151724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/>
          <a:lstStyle/>
          <a:p>
            <a:pPr algn="l">
              <a:buClr>
                <a:srgbClr val="000000"/>
              </a:buClr>
              <a:defRPr sz="3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</p:txBody>
      </p:sp>
      <p:pic>
        <p:nvPicPr>
          <p:cNvPr id="449" name="XESS_chopper_and_elliptic_guide.png" descr="XESS_chopper_and_elliptic_guid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608678" y="2865971"/>
            <a:ext cx="3929795" cy="26755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450" name="XESS_sample_region_plus_detector.png" descr="XESS_sample_region_plus_detector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930880" y="2260600"/>
            <a:ext cx="4237600" cy="288508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451" name="image.jpg" descr="image.jpg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1662111" y="5256376"/>
            <a:ext cx="4427858" cy="300956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452" name="image.jpg" descr="image.jpg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609663" y="7763571"/>
            <a:ext cx="4559301" cy="47498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453" name="image.png" descr="image.png"/>
          <p:cNvPicPr>
            <a:picLocks noChangeAspect="0"/>
          </p:cNvPicPr>
          <p:nvPr/>
        </p:nvPicPr>
        <p:blipFill>
          <a:blip r:embed="rId13">
            <a:extLst/>
          </a:blip>
          <a:srcRect l="7838" t="23248" r="65489" b="56762"/>
          <a:stretch>
            <a:fillRect/>
          </a:stretch>
        </p:blipFill>
        <p:spPr>
          <a:xfrm>
            <a:off x="10006124" y="6438065"/>
            <a:ext cx="1210743" cy="96859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454" name="image.png" descr="image.png"/>
          <p:cNvPicPr>
            <a:picLocks noChangeAspect="0"/>
          </p:cNvPicPr>
          <p:nvPr/>
        </p:nvPicPr>
        <p:blipFill>
          <a:blip r:embed="rId14">
            <a:extLst/>
          </a:blip>
          <a:srcRect l="7548" t="18751" r="65811" b="59535"/>
          <a:stretch>
            <a:fillRect/>
          </a:stretch>
        </p:blipFill>
        <p:spPr>
          <a:xfrm>
            <a:off x="10006124" y="5463120"/>
            <a:ext cx="1210743" cy="96859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455" name="droppedImage.pdf" descr="droppedImage.pdf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0909300" y="285794"/>
            <a:ext cx="1373499" cy="730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456" name="Image" descr="Image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2433532" y="285794"/>
            <a:ext cx="1781633" cy="730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457" name="Image" descr="Image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4365899" y="285794"/>
            <a:ext cx="730927" cy="730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SafariScreenSnapz043.jpg" descr="SafariScreenSnapz043.jpg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4360086" y="7591941"/>
            <a:ext cx="4505105" cy="38039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mcstas-logo.pdf" descr="mcstas-log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642" y="12159474"/>
            <a:ext cx="1083653" cy="6367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461" name="DTU_logo.png" descr="DTU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2073" y="12073790"/>
            <a:ext cx="556560" cy="808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62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23973" y="11958201"/>
            <a:ext cx="910268" cy="910268"/>
          </a:xfrm>
          <a:prstGeom prst="rect">
            <a:avLst/>
          </a:prstGeom>
          <a:ln w="12700">
            <a:miter lim="400000"/>
          </a:ln>
        </p:spPr>
      </p:pic>
      <p:sp>
        <p:nvSpPr>
          <p:cNvPr id="463" name="McStas and McXtrace: simulation tools for neutron- and X-ray instruments"/>
          <p:cNvSpPr txBox="1"/>
          <p:nvPr/>
        </p:nvSpPr>
        <p:spPr>
          <a:xfrm>
            <a:off x="794642" y="12277393"/>
            <a:ext cx="9186931" cy="332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algn="l">
              <a:buClr>
                <a:srgbClr val="000000"/>
              </a:buClr>
              <a:defRPr b="1" sz="17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/>
            <a:r>
              <a:t>McStas and McXtrace: simulation tools for neutron- and X-ray instruments</a:t>
            </a:r>
          </a:p>
        </p:txBody>
      </p:sp>
      <p:pic>
        <p:nvPicPr>
          <p:cNvPr id="464" name="droppedImage.png" descr="dropped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55700" y="4292600"/>
            <a:ext cx="13700992" cy="682004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67" name="Group"/>
          <p:cNvGrpSpPr/>
          <p:nvPr/>
        </p:nvGrpSpPr>
        <p:grpSpPr>
          <a:xfrm>
            <a:off x="3937000" y="7137400"/>
            <a:ext cx="7327900" cy="1282700"/>
            <a:chOff x="0" y="0"/>
            <a:chExt cx="7327900" cy="1282700"/>
          </a:xfrm>
        </p:grpSpPr>
        <p:sp>
          <p:nvSpPr>
            <p:cNvPr id="465" name="n"/>
            <p:cNvSpPr/>
            <p:nvPr/>
          </p:nvSpPr>
          <p:spPr>
            <a:xfrm>
              <a:off x="0" y="0"/>
              <a:ext cx="584200" cy="546100"/>
            </a:xfrm>
            <a:prstGeom prst="ellipse">
              <a:avLst/>
            </a:prstGeom>
            <a:solidFill>
              <a:srgbClr val="3A88FE"/>
            </a:solidFill>
            <a:ln w="25400" cap="flat">
              <a:solidFill>
                <a:srgbClr val="3A88FE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>
              <a:lvl1pPr algn="l">
                <a:buClr>
                  <a:srgbClr val="000000"/>
                </a:buClr>
                <a:defRPr b="1" sz="2000">
                  <a:solidFill>
                    <a:srgbClr val="F5EC00"/>
                  </a:solidFill>
                  <a:uFill>
                    <a:solidFill>
                      <a:srgbClr val="F5EC00"/>
                    </a:solidFill>
                  </a:uFill>
                  <a:latin typeface="+mn-lt"/>
                  <a:ea typeface="+mn-ea"/>
                  <a:cs typeface="+mn-cs"/>
                  <a:sym typeface="Verdana"/>
                </a:defRPr>
              </a:lvl1pPr>
            </a:lstStyle>
            <a:p>
              <a:pPr/>
              <a:r>
                <a:t>n</a:t>
              </a:r>
            </a:p>
          </p:txBody>
        </p:sp>
        <p:sp>
          <p:nvSpPr>
            <p:cNvPr id="466" name="n"/>
            <p:cNvSpPr/>
            <p:nvPr/>
          </p:nvSpPr>
          <p:spPr>
            <a:xfrm>
              <a:off x="6743700" y="736600"/>
              <a:ext cx="584200" cy="546100"/>
            </a:xfrm>
            <a:prstGeom prst="ellipse">
              <a:avLst/>
            </a:prstGeom>
            <a:solidFill>
              <a:srgbClr val="3A88FE"/>
            </a:solidFill>
            <a:ln w="25400" cap="flat">
              <a:solidFill>
                <a:srgbClr val="3A88FE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>
              <a:lvl1pPr algn="l">
                <a:buClr>
                  <a:srgbClr val="000000"/>
                </a:buClr>
                <a:defRPr b="1" sz="2000">
                  <a:solidFill>
                    <a:srgbClr val="F5EC00"/>
                  </a:solidFill>
                  <a:uFill>
                    <a:solidFill>
                      <a:srgbClr val="F5EC00"/>
                    </a:solidFill>
                  </a:uFill>
                  <a:latin typeface="+mn-lt"/>
                  <a:ea typeface="+mn-ea"/>
                  <a:cs typeface="+mn-cs"/>
                  <a:sym typeface="Verdana"/>
                </a:defRPr>
              </a:lvl1pPr>
            </a:lstStyle>
            <a:p>
              <a:pPr/>
              <a:r>
                <a:t>n</a:t>
              </a:r>
            </a:p>
          </p:txBody>
        </p:sp>
      </p:grpSp>
      <p:sp>
        <p:nvSpPr>
          <p:cNvPr id="468" name="McStas: key concep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McStas: key concepts</a:t>
            </a:r>
          </a:p>
        </p:txBody>
      </p:sp>
      <p:pic>
        <p:nvPicPr>
          <p:cNvPr id="469" name="droppedImage.png" descr="dropped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452100" y="139700"/>
            <a:ext cx="5676900" cy="2560171"/>
          </a:xfrm>
          <a:prstGeom prst="rect">
            <a:avLst/>
          </a:prstGeom>
          <a:ln w="50800">
            <a:solidFill>
              <a:srgbClr val="E63B7A"/>
            </a:solidFill>
            <a:miter lim="400000"/>
          </a:ln>
        </p:spPr>
      </p:pic>
      <p:sp>
        <p:nvSpPr>
          <p:cNvPr id="4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71" name="mcxtrace-logo-1.pdf" descr="mcxtrace-logo-1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966466" y="12160482"/>
            <a:ext cx="1083653" cy="636756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Oval"/>
          <p:cNvSpPr/>
          <p:nvPr/>
        </p:nvSpPr>
        <p:spPr>
          <a:xfrm>
            <a:off x="635000" y="2667000"/>
            <a:ext cx="15379700" cy="8915400"/>
          </a:xfrm>
          <a:prstGeom prst="ellipse">
            <a:avLst/>
          </a:prstGeom>
          <a:ln w="25400">
            <a:solidFill>
              <a:srgbClr val="FF4013"/>
            </a:solidFill>
            <a:miter lim="400000"/>
          </a:ln>
        </p:spPr>
        <p:txBody>
          <a:bodyPr lIns="38100" tIns="38100" rIns="38100" bIns="38100"/>
          <a:lstStyle/>
          <a:p>
            <a:pPr algn="l">
              <a:buClr>
                <a:srgbClr val="000000"/>
              </a:buClr>
              <a:defRPr sz="3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</p:txBody>
      </p:sp>
      <p:sp>
        <p:nvSpPr>
          <p:cNvPr id="473" name="Line"/>
          <p:cNvSpPr/>
          <p:nvPr/>
        </p:nvSpPr>
        <p:spPr>
          <a:xfrm flipV="1">
            <a:off x="13310096" y="2678906"/>
            <a:ext cx="319187" cy="1108076"/>
          </a:xfrm>
          <a:prstGeom prst="line">
            <a:avLst/>
          </a:prstGeom>
          <a:ln w="38100">
            <a:solidFill>
              <a:srgbClr val="FF6251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474" name="droppedImage.png" descr="dropped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38200" y="165100"/>
            <a:ext cx="7369969" cy="2905469"/>
          </a:xfrm>
          <a:prstGeom prst="rect">
            <a:avLst/>
          </a:prstGeom>
          <a:ln w="50800">
            <a:solidFill>
              <a:srgbClr val="0061FF"/>
            </a:solidFill>
            <a:miter lim="400000"/>
          </a:ln>
        </p:spPr>
      </p:pic>
      <p:sp>
        <p:nvSpPr>
          <p:cNvPr id="475" name="Time (t)"/>
          <p:cNvSpPr txBox="1"/>
          <p:nvPr/>
        </p:nvSpPr>
        <p:spPr>
          <a:xfrm>
            <a:off x="5067300" y="2336800"/>
            <a:ext cx="1760340" cy="571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l">
              <a:buClr>
                <a:srgbClr val="000000"/>
              </a:buClr>
              <a:defRPr sz="3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/>
            <a:r>
              <a:t>Time (t)</a:t>
            </a:r>
          </a:p>
        </p:txBody>
      </p:sp>
      <p:sp>
        <p:nvSpPr>
          <p:cNvPr id="476" name="Line"/>
          <p:cNvSpPr/>
          <p:nvPr/>
        </p:nvSpPr>
        <p:spPr>
          <a:xfrm flipV="1">
            <a:off x="4394001" y="2978546"/>
            <a:ext cx="658713" cy="4153695"/>
          </a:xfrm>
          <a:prstGeom prst="line">
            <a:avLst/>
          </a:prstGeom>
          <a:ln w="38100">
            <a:solidFill>
              <a:srgbClr val="0061F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77" name="Line"/>
          <p:cNvSpPr/>
          <p:nvPr/>
        </p:nvSpPr>
        <p:spPr>
          <a:xfrm flipH="1" flipV="1">
            <a:off x="5010745" y="2973883"/>
            <a:ext cx="5723434" cy="4863307"/>
          </a:xfrm>
          <a:prstGeom prst="line">
            <a:avLst/>
          </a:prstGeom>
          <a:ln w="38100">
            <a:solidFill>
              <a:srgbClr val="0061F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478" name="droppedImage.png" descr="dropped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71500" y="10858500"/>
            <a:ext cx="6235700" cy="1918677"/>
          </a:xfrm>
          <a:prstGeom prst="rect">
            <a:avLst/>
          </a:prstGeom>
          <a:ln w="50800">
            <a:solidFill>
              <a:srgbClr val="4F7A28"/>
            </a:solidFill>
            <a:miter lim="400000"/>
          </a:ln>
        </p:spPr>
      </p:pic>
      <p:sp>
        <p:nvSpPr>
          <p:cNvPr id="479" name="Line"/>
          <p:cNvSpPr/>
          <p:nvPr/>
        </p:nvSpPr>
        <p:spPr>
          <a:xfrm>
            <a:off x="2026146" y="6296521"/>
            <a:ext cx="943174" cy="4539456"/>
          </a:xfrm>
          <a:prstGeom prst="line">
            <a:avLst/>
          </a:prstGeom>
          <a:ln w="38100">
            <a:solidFill>
              <a:srgbClr val="4F7A28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80" name="Line"/>
          <p:cNvSpPr/>
          <p:nvPr/>
        </p:nvSpPr>
        <p:spPr>
          <a:xfrm flipH="1" flipV="1">
            <a:off x="6847085" y="12261558"/>
            <a:ext cx="3184923" cy="38789"/>
          </a:xfrm>
          <a:prstGeom prst="line">
            <a:avLst/>
          </a:prstGeom>
          <a:ln w="38100">
            <a:solidFill>
              <a:srgbClr val="4F7A28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81" name="Line"/>
          <p:cNvSpPr/>
          <p:nvPr/>
        </p:nvSpPr>
        <p:spPr>
          <a:xfrm flipH="1">
            <a:off x="4372173" y="10261401"/>
            <a:ext cx="1517254" cy="628056"/>
          </a:xfrm>
          <a:prstGeom prst="line">
            <a:avLst/>
          </a:prstGeom>
          <a:ln w="38100">
            <a:solidFill>
              <a:srgbClr val="4F7A28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82" name="Local, internal coordinate system!"/>
          <p:cNvSpPr txBox="1"/>
          <p:nvPr/>
        </p:nvSpPr>
        <p:spPr>
          <a:xfrm>
            <a:off x="8991600" y="11518900"/>
            <a:ext cx="6654800" cy="1117600"/>
          </a:xfrm>
          <a:prstGeom prst="rect">
            <a:avLst/>
          </a:prstGeom>
          <a:solidFill>
            <a:srgbClr val="FFFFFF"/>
          </a:solidFill>
          <a:ln w="38100">
            <a:solidFill>
              <a:srgbClr val="4F7A2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algn="l">
              <a:buClr>
                <a:srgbClr val="000000"/>
              </a:buClr>
              <a:defRPr sz="3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/>
            <a:r>
              <a:t>Local, internal coordinate system!</a:t>
            </a:r>
          </a:p>
        </p:txBody>
      </p:sp>
      <p:sp>
        <p:nvSpPr>
          <p:cNvPr id="483" name="Line"/>
          <p:cNvSpPr/>
          <p:nvPr/>
        </p:nvSpPr>
        <p:spPr>
          <a:xfrm flipH="1">
            <a:off x="12128500" y="7327900"/>
            <a:ext cx="1628478" cy="4370785"/>
          </a:xfrm>
          <a:prstGeom prst="line">
            <a:avLst/>
          </a:prstGeom>
          <a:ln w="38100">
            <a:solidFill>
              <a:srgbClr val="4F7A28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484" name="mcstas-logo.pdf" descr="mcstas-log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83600" y="3482778"/>
            <a:ext cx="4128142" cy="24257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mcstas-logo.pdf" descr="mcstas-log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642" y="12159474"/>
            <a:ext cx="1083653" cy="6367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487" name="DTU_logo.png" descr="DTU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2073" y="12073790"/>
            <a:ext cx="556560" cy="808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88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23973" y="11958201"/>
            <a:ext cx="910268" cy="910268"/>
          </a:xfrm>
          <a:prstGeom prst="rect">
            <a:avLst/>
          </a:prstGeom>
          <a:ln w="12700">
            <a:miter lim="400000"/>
          </a:ln>
        </p:spPr>
      </p:pic>
      <p:sp>
        <p:nvSpPr>
          <p:cNvPr id="489" name="McStas and McXtrace: simulation tools for neutron- and X-ray instruments"/>
          <p:cNvSpPr txBox="1"/>
          <p:nvPr/>
        </p:nvSpPr>
        <p:spPr>
          <a:xfrm>
            <a:off x="794642" y="12277393"/>
            <a:ext cx="9186931" cy="332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algn="l">
              <a:buClr>
                <a:srgbClr val="000000"/>
              </a:buClr>
              <a:defRPr b="1" sz="17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/>
            <a:r>
              <a:t>McStas and McXtrace: simulation tools for neutron- and X-ray instruments</a:t>
            </a:r>
          </a:p>
        </p:txBody>
      </p:sp>
      <p:pic>
        <p:nvPicPr>
          <p:cNvPr id="490" name="droppedImage.png" descr="dropped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55700" y="4292600"/>
            <a:ext cx="13700992" cy="682004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93" name="Group"/>
          <p:cNvGrpSpPr/>
          <p:nvPr/>
        </p:nvGrpSpPr>
        <p:grpSpPr>
          <a:xfrm>
            <a:off x="3937000" y="7137400"/>
            <a:ext cx="7327900" cy="1282700"/>
            <a:chOff x="0" y="0"/>
            <a:chExt cx="7327900" cy="1282700"/>
          </a:xfrm>
        </p:grpSpPr>
        <p:sp>
          <p:nvSpPr>
            <p:cNvPr id="491" name="X"/>
            <p:cNvSpPr/>
            <p:nvPr/>
          </p:nvSpPr>
          <p:spPr>
            <a:xfrm>
              <a:off x="0" y="0"/>
              <a:ext cx="584200" cy="546100"/>
            </a:xfrm>
            <a:prstGeom prst="ellipse">
              <a:avLst/>
            </a:prstGeom>
            <a:solidFill>
              <a:schemeClr val="accent5"/>
            </a:solidFill>
            <a:ln w="25400" cap="flat">
              <a:solidFill>
                <a:srgbClr val="3A88FE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>
              <a:lvl1pPr algn="l">
                <a:buClr>
                  <a:srgbClr val="000000"/>
                </a:buClr>
                <a:defRPr b="1" sz="2000">
                  <a:solidFill>
                    <a:srgbClr val="F5EC00"/>
                  </a:solidFill>
                  <a:uFill>
                    <a:solidFill>
                      <a:srgbClr val="F5EC00"/>
                    </a:solidFill>
                  </a:uFill>
                  <a:latin typeface="+mn-lt"/>
                  <a:ea typeface="+mn-ea"/>
                  <a:cs typeface="+mn-cs"/>
                  <a:sym typeface="Verdana"/>
                </a:defRPr>
              </a:lvl1pPr>
            </a:lstStyle>
            <a:p>
              <a:pPr/>
              <a:r>
                <a:t>X</a:t>
              </a:r>
            </a:p>
          </p:txBody>
        </p:sp>
        <p:sp>
          <p:nvSpPr>
            <p:cNvPr id="492" name="X"/>
            <p:cNvSpPr/>
            <p:nvPr/>
          </p:nvSpPr>
          <p:spPr>
            <a:xfrm>
              <a:off x="6743700" y="736600"/>
              <a:ext cx="584200" cy="546100"/>
            </a:xfrm>
            <a:prstGeom prst="ellipse">
              <a:avLst/>
            </a:prstGeom>
            <a:solidFill>
              <a:schemeClr val="accent5"/>
            </a:solidFill>
            <a:ln w="25400" cap="flat">
              <a:solidFill>
                <a:srgbClr val="3A88FE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>
              <a:lvl1pPr algn="l">
                <a:buClr>
                  <a:srgbClr val="000000"/>
                </a:buClr>
                <a:defRPr b="1" sz="2000">
                  <a:solidFill>
                    <a:srgbClr val="F5EC00"/>
                  </a:solidFill>
                  <a:uFill>
                    <a:solidFill>
                      <a:srgbClr val="F5EC00"/>
                    </a:solidFill>
                  </a:uFill>
                  <a:latin typeface="+mn-lt"/>
                  <a:ea typeface="+mn-ea"/>
                  <a:cs typeface="+mn-cs"/>
                  <a:sym typeface="Verdana"/>
                </a:defRPr>
              </a:lvl1pPr>
            </a:lstStyle>
            <a:p>
              <a:pPr/>
              <a:r>
                <a:t>X</a:t>
              </a:r>
            </a:p>
          </p:txBody>
        </p:sp>
      </p:grpSp>
      <p:sp>
        <p:nvSpPr>
          <p:cNvPr id="494" name="McStas: key concep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McStas: key concepts</a:t>
            </a:r>
          </a:p>
        </p:txBody>
      </p:sp>
      <p:pic>
        <p:nvPicPr>
          <p:cNvPr id="495" name="droppedImage.png" descr="dropped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452100" y="139700"/>
            <a:ext cx="5676900" cy="2560171"/>
          </a:xfrm>
          <a:prstGeom prst="rect">
            <a:avLst/>
          </a:prstGeom>
          <a:ln w="50800">
            <a:solidFill>
              <a:srgbClr val="E63B7A"/>
            </a:solidFill>
            <a:miter lim="400000"/>
          </a:ln>
        </p:spPr>
      </p:pic>
      <p:sp>
        <p:nvSpPr>
          <p:cNvPr id="4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97" name="mcxtrace-logo-1.pdf" descr="mcxtrace-logo-1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966466" y="12160482"/>
            <a:ext cx="1083653" cy="636756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Oval"/>
          <p:cNvSpPr/>
          <p:nvPr/>
        </p:nvSpPr>
        <p:spPr>
          <a:xfrm>
            <a:off x="635000" y="2667000"/>
            <a:ext cx="15379700" cy="8915400"/>
          </a:xfrm>
          <a:prstGeom prst="ellipse">
            <a:avLst/>
          </a:prstGeom>
          <a:ln w="25400">
            <a:solidFill>
              <a:srgbClr val="FF4013"/>
            </a:solidFill>
            <a:miter lim="400000"/>
          </a:ln>
        </p:spPr>
        <p:txBody>
          <a:bodyPr lIns="38100" tIns="38100" rIns="38100" bIns="38100"/>
          <a:lstStyle/>
          <a:p>
            <a:pPr algn="l">
              <a:buClr>
                <a:srgbClr val="000000"/>
              </a:buClr>
              <a:defRPr sz="3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</p:txBody>
      </p:sp>
      <p:sp>
        <p:nvSpPr>
          <p:cNvPr id="499" name="Line"/>
          <p:cNvSpPr/>
          <p:nvPr/>
        </p:nvSpPr>
        <p:spPr>
          <a:xfrm flipV="1">
            <a:off x="13310096" y="2678906"/>
            <a:ext cx="319187" cy="1108076"/>
          </a:xfrm>
          <a:prstGeom prst="line">
            <a:avLst/>
          </a:prstGeom>
          <a:ln w="38100">
            <a:solidFill>
              <a:srgbClr val="FF6251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00" name="Time (t)"/>
          <p:cNvSpPr txBox="1"/>
          <p:nvPr/>
        </p:nvSpPr>
        <p:spPr>
          <a:xfrm>
            <a:off x="5067300" y="2336800"/>
            <a:ext cx="1760340" cy="571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l">
              <a:buClr>
                <a:srgbClr val="000000"/>
              </a:buClr>
              <a:defRPr sz="3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/>
            <a:r>
              <a:t>Time (t)</a:t>
            </a:r>
          </a:p>
        </p:txBody>
      </p:sp>
      <p:sp>
        <p:nvSpPr>
          <p:cNvPr id="501" name="Line"/>
          <p:cNvSpPr/>
          <p:nvPr/>
        </p:nvSpPr>
        <p:spPr>
          <a:xfrm flipH="1" flipV="1">
            <a:off x="5010745" y="2973883"/>
            <a:ext cx="5723434" cy="4863307"/>
          </a:xfrm>
          <a:prstGeom prst="line">
            <a:avLst/>
          </a:prstGeom>
          <a:ln w="38100">
            <a:solidFill>
              <a:srgbClr val="0061F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502" name="droppedImage.png" descr="dropped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71500" y="10858500"/>
            <a:ext cx="6235700" cy="1918677"/>
          </a:xfrm>
          <a:prstGeom prst="rect">
            <a:avLst/>
          </a:prstGeom>
          <a:ln w="50800">
            <a:solidFill>
              <a:srgbClr val="4F7A28"/>
            </a:solidFill>
            <a:miter lim="400000"/>
          </a:ln>
        </p:spPr>
      </p:pic>
      <p:sp>
        <p:nvSpPr>
          <p:cNvPr id="503" name="Line"/>
          <p:cNvSpPr/>
          <p:nvPr/>
        </p:nvSpPr>
        <p:spPr>
          <a:xfrm>
            <a:off x="2026146" y="6296521"/>
            <a:ext cx="943174" cy="4539456"/>
          </a:xfrm>
          <a:prstGeom prst="line">
            <a:avLst/>
          </a:prstGeom>
          <a:ln w="38100">
            <a:solidFill>
              <a:srgbClr val="4F7A28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04" name="Line"/>
          <p:cNvSpPr/>
          <p:nvPr/>
        </p:nvSpPr>
        <p:spPr>
          <a:xfrm flipH="1" flipV="1">
            <a:off x="6847085" y="12261558"/>
            <a:ext cx="3184923" cy="38789"/>
          </a:xfrm>
          <a:prstGeom prst="line">
            <a:avLst/>
          </a:prstGeom>
          <a:ln w="38100">
            <a:solidFill>
              <a:srgbClr val="4F7A28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05" name="Line"/>
          <p:cNvSpPr/>
          <p:nvPr/>
        </p:nvSpPr>
        <p:spPr>
          <a:xfrm flipH="1">
            <a:off x="4372173" y="10261401"/>
            <a:ext cx="1517254" cy="628056"/>
          </a:xfrm>
          <a:prstGeom prst="line">
            <a:avLst/>
          </a:prstGeom>
          <a:ln w="38100">
            <a:solidFill>
              <a:srgbClr val="4F7A28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06" name="Local, internal coordinate system!"/>
          <p:cNvSpPr txBox="1"/>
          <p:nvPr/>
        </p:nvSpPr>
        <p:spPr>
          <a:xfrm>
            <a:off x="8991600" y="11518900"/>
            <a:ext cx="6654800" cy="1117600"/>
          </a:xfrm>
          <a:prstGeom prst="rect">
            <a:avLst/>
          </a:prstGeom>
          <a:solidFill>
            <a:srgbClr val="FFFFFF"/>
          </a:solidFill>
          <a:ln w="38100">
            <a:solidFill>
              <a:srgbClr val="4F7A2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algn="l">
              <a:buClr>
                <a:srgbClr val="000000"/>
              </a:buClr>
              <a:defRPr sz="3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/>
            <a:r>
              <a:t>Local, internal coordinate system!</a:t>
            </a:r>
          </a:p>
        </p:txBody>
      </p:sp>
      <p:sp>
        <p:nvSpPr>
          <p:cNvPr id="507" name="Line"/>
          <p:cNvSpPr/>
          <p:nvPr/>
        </p:nvSpPr>
        <p:spPr>
          <a:xfrm flipH="1">
            <a:off x="12128500" y="7327900"/>
            <a:ext cx="1628478" cy="4370785"/>
          </a:xfrm>
          <a:prstGeom prst="line">
            <a:avLst/>
          </a:prstGeom>
          <a:ln w="38100">
            <a:solidFill>
              <a:srgbClr val="4F7A28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508" name="mcxtrace-logo-1.pdf" descr="mcxtrace-logo-1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919822" y="3464148"/>
            <a:ext cx="3653797" cy="214697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sp>
        <p:nvSpPr>
          <p:cNvPr id="509" name="X-ray package:…"/>
          <p:cNvSpPr txBox="1"/>
          <p:nvPr/>
        </p:nvSpPr>
        <p:spPr>
          <a:xfrm>
            <a:off x="863764" y="60662"/>
            <a:ext cx="5626460" cy="3111501"/>
          </a:xfrm>
          <a:prstGeom prst="rect">
            <a:avLst/>
          </a:prstGeom>
          <a:solidFill>
            <a:srgbClr val="FFFFFF"/>
          </a:solidFill>
          <a:ln w="63500">
            <a:solidFill>
              <a:srgbClr val="FF3700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500"/>
            </a:pPr>
            <a:r>
              <a:t>X-ray package:</a:t>
            </a:r>
          </a:p>
          <a:p>
            <a:pPr algn="l">
              <a:defRPr sz="2500"/>
            </a:pPr>
          </a:p>
          <a:p>
            <a:pPr algn="l">
              <a:defRPr sz="2500"/>
            </a:pPr>
            <a:r>
              <a:t>Weight (p), # photons (left) in the package</a:t>
            </a:r>
          </a:p>
          <a:p>
            <a:pPr algn="l">
              <a:defRPr sz="2500"/>
            </a:pPr>
            <a:r>
              <a:t>Coordinates (x,y,z)</a:t>
            </a:r>
          </a:p>
          <a:p>
            <a:pPr algn="l">
              <a:defRPr sz="2500"/>
            </a:pPr>
            <a:r>
              <a:t>Wavevector (k</a:t>
            </a:r>
            <a:r>
              <a:rPr baseline="-5999"/>
              <a:t>x</a:t>
            </a:r>
            <a:r>
              <a:t>,k</a:t>
            </a:r>
            <a:r>
              <a:rPr baseline="-5999"/>
              <a:t>y</a:t>
            </a:r>
            <a:r>
              <a:t>,k</a:t>
            </a:r>
            <a:r>
              <a:rPr baseline="-5999"/>
              <a:t>z</a:t>
            </a:r>
            <a:r>
              <a:t>)</a:t>
            </a:r>
          </a:p>
          <a:p>
            <a:pPr algn="l">
              <a:defRPr sz="2500"/>
            </a:pPr>
            <a:r>
              <a:t>Polarization (E</a:t>
            </a:r>
            <a:r>
              <a:rPr baseline="-5999"/>
              <a:t>x</a:t>
            </a:r>
            <a:r>
              <a:t>,E</a:t>
            </a:r>
            <a:r>
              <a:rPr baseline="-5999"/>
              <a:t>y</a:t>
            </a:r>
            <a:r>
              <a:t>,E</a:t>
            </a:r>
            <a:r>
              <a:rPr baseline="-5999"/>
              <a:t>z</a:t>
            </a:r>
            <a:r>
              <a:t>)</a:t>
            </a:r>
          </a:p>
          <a:p>
            <a:pPr algn="l">
              <a:defRPr sz="2500"/>
            </a:pPr>
            <a:r>
              <a:t>Phase (   )</a:t>
            </a:r>
          </a:p>
          <a:p>
            <a:pPr algn="l">
              <a:defRPr sz="2500"/>
            </a:pPr>
            <a:r>
              <a:t>Time(t)</a:t>
            </a:r>
          </a:p>
        </p:txBody>
      </p:sp>
      <p:pic>
        <p:nvPicPr>
          <p:cNvPr id="510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897508" y="2381051"/>
            <a:ext cx="201558" cy="332569"/>
          </a:xfrm>
          <a:prstGeom prst="rect">
            <a:avLst/>
          </a:prstGeom>
          <a:ln w="12700">
            <a:miter lim="400000"/>
          </a:ln>
        </p:spPr>
      </p:pic>
      <p:sp>
        <p:nvSpPr>
          <p:cNvPr id="511" name="Rectangle"/>
          <p:cNvSpPr/>
          <p:nvPr/>
        </p:nvSpPr>
        <p:spPr>
          <a:xfrm>
            <a:off x="4631266" y="4891474"/>
            <a:ext cx="991782" cy="11133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12" name="X-ray"/>
          <p:cNvSpPr txBox="1"/>
          <p:nvPr/>
        </p:nvSpPr>
        <p:spPr>
          <a:xfrm>
            <a:off x="4755408" y="5087128"/>
            <a:ext cx="743497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r>
              <a:t>X-ray</a:t>
            </a:r>
          </a:p>
        </p:txBody>
      </p:sp>
      <p:sp>
        <p:nvSpPr>
          <p:cNvPr id="513" name="Line"/>
          <p:cNvSpPr/>
          <p:nvPr/>
        </p:nvSpPr>
        <p:spPr>
          <a:xfrm flipV="1">
            <a:off x="4394001" y="2978546"/>
            <a:ext cx="658713" cy="4153695"/>
          </a:xfrm>
          <a:prstGeom prst="line">
            <a:avLst/>
          </a:prstGeom>
          <a:ln w="38100">
            <a:solidFill>
              <a:srgbClr val="0061FF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Introduction to McStas &amp; McXtrac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Introduction to McStas &amp; McXtrace</a:t>
            </a:r>
          </a:p>
          <a:p>
            <a:pPr/>
          </a:p>
          <a:p>
            <a:pPr/>
            <a:r>
              <a:t>Neutrons and X-rays</a:t>
            </a:r>
          </a:p>
          <a:p>
            <a:pPr/>
          </a:p>
          <a:p>
            <a:pPr/>
            <a:r>
              <a:t>Monte Carlo method</a:t>
            </a:r>
          </a:p>
          <a:p>
            <a:pPr/>
          </a:p>
          <a:p>
            <a:pPr/>
            <a:r>
              <a:t>Ray-tracing </a:t>
            </a:r>
          </a:p>
          <a:p>
            <a:pPr/>
          </a:p>
          <a:p>
            <a:pPr/>
            <a:r>
              <a:t>Components of scattering instruments</a:t>
            </a:r>
          </a:p>
          <a:p>
            <a:pPr/>
          </a:p>
          <a:p>
            <a:pPr/>
            <a:r>
              <a:t>A short description of this afternoons exercise</a:t>
            </a:r>
          </a:p>
        </p:txBody>
      </p:sp>
      <p:pic>
        <p:nvPicPr>
          <p:cNvPr id="206" name="mcstas-logo.pdf" descr="mcstas-log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642" y="12159474"/>
            <a:ext cx="1083653" cy="6367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207" name="DTU_logo.png" descr="DTU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2073" y="12073790"/>
            <a:ext cx="556560" cy="808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23973" y="11958201"/>
            <a:ext cx="910268" cy="910268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McStas and McXtrace: simulation tools for neutron- and X-ray instruments"/>
          <p:cNvSpPr txBox="1"/>
          <p:nvPr/>
        </p:nvSpPr>
        <p:spPr>
          <a:xfrm>
            <a:off x="794642" y="12277393"/>
            <a:ext cx="9186931" cy="332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algn="l">
              <a:buClr>
                <a:srgbClr val="000000"/>
              </a:buClr>
              <a:defRPr b="1" sz="17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/>
            <a:r>
              <a:t>McStas and McXtrace: simulation tools for neutron- and X-ray instruments</a:t>
            </a:r>
          </a:p>
        </p:txBody>
      </p:sp>
      <p:sp>
        <p:nvSpPr>
          <p:cNvPr id="210" name="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2" name="mcxtrace-logo-1.pdf" descr="mcxtrace-logo-1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966466" y="12160482"/>
            <a:ext cx="1083653" cy="63675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5" name="Group"/>
          <p:cNvGrpSpPr/>
          <p:nvPr/>
        </p:nvGrpSpPr>
        <p:grpSpPr>
          <a:xfrm>
            <a:off x="8501152" y="509598"/>
            <a:ext cx="7398600" cy="2084181"/>
            <a:chOff x="0" y="0"/>
            <a:chExt cx="7398598" cy="2084179"/>
          </a:xfrm>
        </p:grpSpPr>
        <p:pic>
          <p:nvPicPr>
            <p:cNvPr id="213" name="mcstas-logo.pdf" descr="mcstas-logo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851669" y="0"/>
              <a:ext cx="3546930" cy="20841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4" name="mcxtrace-logo-1.pdf" descr="mcxtrace-logo-1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3546930" cy="20841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78576" y="11125534"/>
            <a:ext cx="1979903" cy="1432806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Portable code (Unix/Linux/Mac/Windoze)…"/>
          <p:cNvSpPr txBox="1"/>
          <p:nvPr>
            <p:ph type="body" idx="1"/>
          </p:nvPr>
        </p:nvSpPr>
        <p:spPr>
          <a:xfrm>
            <a:off x="1081600" y="3200400"/>
            <a:ext cx="13824000" cy="9969500"/>
          </a:xfrm>
          <a:prstGeom prst="rect">
            <a:avLst/>
          </a:prstGeom>
        </p:spPr>
        <p:txBody>
          <a:bodyPr/>
          <a:lstStyle/>
          <a:p>
            <a:pPr marL="271462" indent="-271462">
              <a:defRPr sz="4200"/>
            </a:pPr>
            <a:r>
              <a:t>Portable code (Unix/Linux/Mac/Windoze)</a:t>
            </a:r>
          </a:p>
          <a:p>
            <a:pPr marL="271462" indent="-271462">
              <a:defRPr sz="4200"/>
            </a:pPr>
          </a:p>
          <a:p>
            <a:pPr marL="155121" indent="-155121">
              <a:defRPr sz="2400"/>
            </a:pPr>
          </a:p>
          <a:p>
            <a:pPr marL="155121" indent="-155121">
              <a:defRPr sz="2400"/>
            </a:pPr>
          </a:p>
          <a:p>
            <a:pPr marL="155121" indent="-155121">
              <a:defRPr sz="2400"/>
            </a:pPr>
            <a:r>
              <a:t>Ran on everything from iPhone to 1000+ node cluster!</a:t>
            </a:r>
          </a:p>
          <a:p>
            <a:pPr marL="155121" indent="-155121">
              <a:defRPr sz="2400"/>
            </a:pPr>
          </a:p>
          <a:p>
            <a:pPr marL="264999" indent="-264999">
              <a:defRPr sz="4100"/>
            </a:pPr>
            <a:r>
              <a:t>'Component' files (~259/~105) inserted from library</a:t>
            </a:r>
          </a:p>
          <a:p>
            <a:pPr lvl="2" marL="517071" indent="-155121">
              <a:defRPr sz="2400"/>
            </a:pPr>
            <a:r>
              <a:t>Sources</a:t>
            </a:r>
          </a:p>
          <a:p>
            <a:pPr lvl="2" marL="517071" indent="-155121">
              <a:defRPr sz="2400"/>
            </a:pPr>
            <a:r>
              <a:t>Optics</a:t>
            </a:r>
          </a:p>
          <a:p>
            <a:pPr lvl="2" marL="517071" indent="-155121">
              <a:defRPr sz="2400"/>
            </a:pPr>
            <a:r>
              <a:t>Samples</a:t>
            </a:r>
          </a:p>
          <a:p>
            <a:pPr lvl="2" marL="517071" indent="-155121">
              <a:defRPr sz="2400"/>
            </a:pPr>
            <a:r>
              <a:t>Monitors</a:t>
            </a:r>
          </a:p>
          <a:p>
            <a:pPr lvl="2" marL="517071" indent="-155121">
              <a:defRPr sz="2400"/>
            </a:pPr>
            <a:r>
              <a:t>If needed, write your own comps</a:t>
            </a:r>
          </a:p>
          <a:p>
            <a:pPr lvl="2" marL="517071" indent="-155121">
              <a:defRPr sz="2400"/>
            </a:pPr>
          </a:p>
          <a:p>
            <a:pPr marL="271462" indent="-271462">
              <a:defRPr sz="4200"/>
            </a:pPr>
            <a:r>
              <a:t>DSL + ISO-C code gen.</a:t>
            </a:r>
          </a:p>
        </p:txBody>
      </p:sp>
      <p:pic>
        <p:nvPicPr>
          <p:cNvPr id="517" name="mcstas-logo.pdf" descr="mcstas-logo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76642" y="12159474"/>
            <a:ext cx="1083653" cy="6367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518" name="DTU_logo.png" descr="DTU_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222073" y="12073790"/>
            <a:ext cx="556560" cy="808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" name="droppedImage.png" descr="dropped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123973" y="11958201"/>
            <a:ext cx="910268" cy="910268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McStas and McXtrace: simulation tools for neutron- and X-ray instruments"/>
          <p:cNvSpPr txBox="1"/>
          <p:nvPr/>
        </p:nvSpPr>
        <p:spPr>
          <a:xfrm>
            <a:off x="794642" y="12277393"/>
            <a:ext cx="9186931" cy="332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algn="l">
              <a:buClr>
                <a:srgbClr val="000000"/>
              </a:buClr>
              <a:defRPr b="1" sz="17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/>
            <a:r>
              <a:t>McStas and McXtrace: simulation tools for neutron- and X-ray instruments</a:t>
            </a:r>
          </a:p>
        </p:txBody>
      </p:sp>
      <p:sp>
        <p:nvSpPr>
          <p:cNvPr id="521" name="McStas/McXtrace tech 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McStas/McXtrace tech overview</a:t>
            </a:r>
          </a:p>
        </p:txBody>
      </p:sp>
      <p:sp>
        <p:nvSpPr>
          <p:cNvPr id="5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23" name="mcxtrace-logo-1.pdf" descr="mcxtrace-logo-1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966466" y="12160482"/>
            <a:ext cx="1083653" cy="63675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4" name="linux.pdf" descr="linux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956300" y="3987295"/>
            <a:ext cx="1107017" cy="131202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525" name="Windows.png" descr="Windows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02466" y="3810000"/>
            <a:ext cx="1694693" cy="169469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526" name="Mac.png" descr="Mac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230778" y="3877961"/>
            <a:ext cx="1530690" cy="153068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527" name="Windesk.png" descr="Windesk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048470" y="4064000"/>
            <a:ext cx="1204564" cy="90201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sp>
        <p:nvSpPr>
          <p:cNvPr id="528" name="Shape"/>
          <p:cNvSpPr/>
          <p:nvPr/>
        </p:nvSpPr>
        <p:spPr>
          <a:xfrm>
            <a:off x="8991423" y="7374184"/>
            <a:ext cx="6931286" cy="4398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7" y="0"/>
                </a:moveTo>
                <a:cubicBezTo>
                  <a:pt x="16923" y="0"/>
                  <a:pt x="21600" y="4677"/>
                  <a:pt x="21600" y="10796"/>
                </a:cubicBezTo>
                <a:cubicBezTo>
                  <a:pt x="21600" y="16923"/>
                  <a:pt x="16923" y="21600"/>
                  <a:pt x="10797" y="21600"/>
                </a:cubicBezTo>
                <a:cubicBezTo>
                  <a:pt x="4671" y="21600"/>
                  <a:pt x="0" y="16923"/>
                  <a:pt x="0" y="10796"/>
                </a:cubicBezTo>
                <a:cubicBezTo>
                  <a:pt x="0" y="4677"/>
                  <a:pt x="4671" y="0"/>
                  <a:pt x="10797" y="0"/>
                </a:cubicBezTo>
                <a:close/>
              </a:path>
            </a:pathLst>
          </a:custGeom>
          <a:solidFill>
            <a:srgbClr val="C5E5E8"/>
          </a:solidFill>
          <a:ln w="12700">
            <a:miter lim="400000"/>
          </a:ln>
        </p:spPr>
        <p:txBody>
          <a:bodyPr lIns="0" tIns="0" rIns="0" bIns="0"/>
          <a:lstStyle/>
          <a:p>
            <a:pPr algn="l">
              <a:defRPr sz="2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9" name="Shape"/>
          <p:cNvSpPr/>
          <p:nvPr/>
        </p:nvSpPr>
        <p:spPr>
          <a:xfrm>
            <a:off x="8991423" y="7374184"/>
            <a:ext cx="6931286" cy="4398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7" y="0"/>
                </a:moveTo>
                <a:cubicBezTo>
                  <a:pt x="16923" y="0"/>
                  <a:pt x="21600" y="4677"/>
                  <a:pt x="21600" y="10796"/>
                </a:cubicBezTo>
                <a:cubicBezTo>
                  <a:pt x="21600" y="16923"/>
                  <a:pt x="16923" y="21600"/>
                  <a:pt x="10797" y="21600"/>
                </a:cubicBezTo>
                <a:cubicBezTo>
                  <a:pt x="4671" y="21600"/>
                  <a:pt x="0" y="16923"/>
                  <a:pt x="0" y="10796"/>
                </a:cubicBezTo>
                <a:cubicBezTo>
                  <a:pt x="0" y="4677"/>
                  <a:pt x="4671" y="0"/>
                  <a:pt x="10797" y="0"/>
                </a:cubicBez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>
              <a:defRPr sz="2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0" name="Shape"/>
          <p:cNvSpPr/>
          <p:nvPr/>
        </p:nvSpPr>
        <p:spPr>
          <a:xfrm>
            <a:off x="8594795" y="9581966"/>
            <a:ext cx="3474388" cy="26292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6" y="0"/>
                </a:moveTo>
                <a:cubicBezTo>
                  <a:pt x="16922" y="0"/>
                  <a:pt x="21600" y="4675"/>
                  <a:pt x="21600" y="10800"/>
                </a:cubicBezTo>
                <a:cubicBezTo>
                  <a:pt x="21600" y="16925"/>
                  <a:pt x="16922" y="21600"/>
                  <a:pt x="10806" y="21600"/>
                </a:cubicBezTo>
                <a:cubicBezTo>
                  <a:pt x="4678" y="21600"/>
                  <a:pt x="0" y="16925"/>
                  <a:pt x="0" y="10800"/>
                </a:cubicBezTo>
                <a:cubicBezTo>
                  <a:pt x="0" y="4675"/>
                  <a:pt x="4678" y="0"/>
                  <a:pt x="10806" y="0"/>
                </a:cubicBezTo>
                <a:close/>
              </a:path>
            </a:pathLst>
          </a:custGeom>
          <a:solidFill>
            <a:srgbClr val="B1B3E5"/>
          </a:solidFill>
          <a:ln w="12700">
            <a:miter lim="400000"/>
          </a:ln>
        </p:spPr>
        <p:txBody>
          <a:bodyPr lIns="0" tIns="0" rIns="0" bIns="0"/>
          <a:lstStyle/>
          <a:p>
            <a:pPr algn="l">
              <a:defRPr sz="2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1" name="Shape"/>
          <p:cNvSpPr/>
          <p:nvPr/>
        </p:nvSpPr>
        <p:spPr>
          <a:xfrm>
            <a:off x="8594795" y="9581966"/>
            <a:ext cx="3474388" cy="26292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6" y="0"/>
                </a:moveTo>
                <a:cubicBezTo>
                  <a:pt x="16922" y="0"/>
                  <a:pt x="21600" y="4675"/>
                  <a:pt x="21600" y="10800"/>
                </a:cubicBezTo>
                <a:cubicBezTo>
                  <a:pt x="21600" y="16925"/>
                  <a:pt x="16922" y="21600"/>
                  <a:pt x="10806" y="21600"/>
                </a:cubicBezTo>
                <a:cubicBezTo>
                  <a:pt x="4678" y="21600"/>
                  <a:pt x="0" y="16925"/>
                  <a:pt x="0" y="10800"/>
                </a:cubicBezTo>
                <a:cubicBezTo>
                  <a:pt x="0" y="4675"/>
                  <a:pt x="4678" y="0"/>
                  <a:pt x="10806" y="0"/>
                </a:cubicBez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>
              <a:defRPr sz="2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2" name="Shape"/>
          <p:cNvSpPr/>
          <p:nvPr/>
        </p:nvSpPr>
        <p:spPr>
          <a:xfrm>
            <a:off x="12368603" y="10280361"/>
            <a:ext cx="3048595" cy="2478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6916" y="0"/>
                  <a:pt x="21600" y="4667"/>
                  <a:pt x="21600" y="10793"/>
                </a:cubicBezTo>
                <a:cubicBezTo>
                  <a:pt x="21600" y="16919"/>
                  <a:pt x="16916" y="21600"/>
                  <a:pt x="10800" y="21600"/>
                </a:cubicBezTo>
                <a:cubicBezTo>
                  <a:pt x="4670" y="21600"/>
                  <a:pt x="0" y="16919"/>
                  <a:pt x="0" y="10793"/>
                </a:cubicBezTo>
                <a:cubicBezTo>
                  <a:pt x="0" y="4667"/>
                  <a:pt x="4670" y="0"/>
                  <a:pt x="10800" y="0"/>
                </a:cubicBez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>
              <a:defRPr sz="2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3" name="Instrument file (average…"/>
          <p:cNvSpPr txBox="1"/>
          <p:nvPr/>
        </p:nvSpPr>
        <p:spPr>
          <a:xfrm>
            <a:off x="10038241" y="8063452"/>
            <a:ext cx="4976071" cy="1223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14300" indent="-114300" algn="l">
              <a:lnSpc>
                <a:spcPts val="2400"/>
              </a:lnSpc>
              <a:defRPr sz="3600"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114300" indent="-114300" algn="l">
              <a:lnSpc>
                <a:spcPts val="2400"/>
              </a:lnSpc>
              <a:defRPr sz="3600"/>
            </a:pPr>
            <a:r>
              <a:rPr>
                <a:latin typeface="Arial"/>
                <a:ea typeface="Arial"/>
                <a:cs typeface="Arial"/>
                <a:sym typeface="Arial"/>
              </a:rPr>
              <a:t>Instrument file (average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114300" indent="-114300" algn="l">
              <a:lnSpc>
                <a:spcPts val="2400"/>
              </a:lnSpc>
              <a:defRPr sz="3600"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114300" indent="-114300" algn="l">
              <a:lnSpc>
                <a:spcPts val="2400"/>
              </a:lnSpc>
              <a:defRPr sz="3600"/>
            </a:pPr>
            <a:r>
              <a:rPr>
                <a:latin typeface="Arial"/>
                <a:ea typeface="Arial"/>
                <a:cs typeface="Arial"/>
                <a:sym typeface="Arial"/>
              </a:rPr>
              <a:t> user, point/click, DSL) </a:t>
            </a:r>
          </a:p>
        </p:txBody>
      </p:sp>
      <p:sp>
        <p:nvSpPr>
          <p:cNvPr id="534" name="Component  (advanced user, modify from…"/>
          <p:cNvSpPr txBox="1"/>
          <p:nvPr/>
        </p:nvSpPr>
        <p:spPr>
          <a:xfrm>
            <a:off x="8728705" y="9642748"/>
            <a:ext cx="3474388" cy="211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431800" algn="l">
              <a:lnSpc>
                <a:spcPts val="2100"/>
              </a:lnSpc>
              <a:spcBef>
                <a:spcPts val="600"/>
              </a:spcBef>
              <a:defRPr sz="2400"/>
            </a:pPr>
            <a:endParaRPr baseline="31999">
              <a:solidFill>
                <a:srgbClr val="212121"/>
              </a:solidFill>
              <a:latin typeface="ヒラギノ明朝 Pro W3"/>
              <a:ea typeface="ヒラギノ明朝 Pro W3"/>
              <a:cs typeface="ヒラギノ明朝 Pro W3"/>
              <a:sym typeface="ヒラギノ明朝 Pro W3"/>
            </a:endParaRPr>
          </a:p>
          <a:p>
            <a:pPr marL="431800" algn="l">
              <a:lnSpc>
                <a:spcPts val="2100"/>
              </a:lnSpc>
              <a:spcBef>
                <a:spcPts val="600"/>
              </a:spcBef>
              <a:defRPr sz="2400"/>
            </a:pPr>
            <a:endParaRPr baseline="31999">
              <a:solidFill>
                <a:srgbClr val="212121"/>
              </a:solidFill>
              <a:latin typeface="ヒラギノ明朝 Pro W3"/>
              <a:ea typeface="ヒラギノ明朝 Pro W3"/>
              <a:cs typeface="ヒラギノ明朝 Pro W3"/>
              <a:sym typeface="ヒラギノ明朝 Pro W3"/>
            </a:endParaRPr>
          </a:p>
          <a:p>
            <a:pPr marL="431800" algn="l">
              <a:lnSpc>
                <a:spcPts val="2100"/>
              </a:lnSpc>
              <a:spcBef>
                <a:spcPts val="600"/>
              </a:spcBef>
              <a:defRPr sz="2400"/>
            </a:pPr>
            <a:r>
              <a:rPr>
                <a:latin typeface="Arial"/>
                <a:ea typeface="Arial"/>
                <a:cs typeface="Arial"/>
                <a:sym typeface="Arial"/>
              </a:rPr>
              <a:t>Component  (advanced user, modify from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31800" algn="l">
              <a:lnSpc>
                <a:spcPts val="2100"/>
              </a:lnSpc>
              <a:spcBef>
                <a:spcPts val="600"/>
              </a:spcBef>
              <a:defRPr sz="2400"/>
            </a:pPr>
            <a:r>
              <a:rPr>
                <a:latin typeface="Arial"/>
                <a:ea typeface="Arial"/>
                <a:cs typeface="Arial"/>
                <a:sym typeface="Arial"/>
              </a:rPr>
              <a:t>existing,  c-code) </a:t>
            </a:r>
          </a:p>
        </p:txBody>
      </p:sp>
      <p:grpSp>
        <p:nvGrpSpPr>
          <p:cNvPr id="537" name="Group"/>
          <p:cNvGrpSpPr/>
          <p:nvPr/>
        </p:nvGrpSpPr>
        <p:grpSpPr>
          <a:xfrm>
            <a:off x="12368603" y="10280361"/>
            <a:ext cx="3048595" cy="2478623"/>
            <a:chOff x="0" y="0"/>
            <a:chExt cx="3048594" cy="2478621"/>
          </a:xfrm>
        </p:grpSpPr>
        <p:sp>
          <p:nvSpPr>
            <p:cNvPr id="535" name="Shape"/>
            <p:cNvSpPr/>
            <p:nvPr/>
          </p:nvSpPr>
          <p:spPr>
            <a:xfrm>
              <a:off x="0" y="0"/>
              <a:ext cx="3048595" cy="24786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16916" y="0"/>
                    <a:pt x="21600" y="4667"/>
                    <a:pt x="21600" y="10793"/>
                  </a:cubicBezTo>
                  <a:cubicBezTo>
                    <a:pt x="21600" y="16919"/>
                    <a:pt x="16916" y="21600"/>
                    <a:pt x="10800" y="21600"/>
                  </a:cubicBezTo>
                  <a:cubicBezTo>
                    <a:pt x="4670" y="21600"/>
                    <a:pt x="0" y="16919"/>
                    <a:pt x="0" y="10793"/>
                  </a:cubicBezTo>
                  <a:cubicBezTo>
                    <a:pt x="0" y="4667"/>
                    <a:pt x="4670" y="0"/>
                    <a:pt x="10800" y="0"/>
                  </a:cubicBezTo>
                  <a:close/>
                </a:path>
              </a:pathLst>
            </a:custGeom>
            <a:solidFill>
              <a:srgbClr val="FFFB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>
                <a:defRPr sz="2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36" name="Kernel…"/>
            <p:cNvSpPr txBox="1"/>
            <p:nvPr/>
          </p:nvSpPr>
          <p:spPr>
            <a:xfrm>
              <a:off x="643292" y="871280"/>
              <a:ext cx="2187290" cy="12239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indent="317500" algn="l">
                <a:spcBef>
                  <a:spcPts val="600"/>
                </a:spcBef>
                <a:defRPr sz="2400"/>
              </a:pPr>
              <a:r>
                <a:rPr>
                  <a:latin typeface="Arial"/>
                  <a:ea typeface="Arial"/>
                  <a:cs typeface="Arial"/>
                  <a:sym typeface="Arial"/>
                </a:rPr>
                <a:t>Kernel </a:t>
              </a:r>
            </a:p>
            <a:p>
              <a:pPr marL="355600" indent="-355600" algn="l">
                <a:lnSpc>
                  <a:spcPts val="1900"/>
                </a:lnSpc>
                <a:defRPr sz="2400"/>
              </a:pPr>
              <a:r>
                <a:rPr>
                  <a:latin typeface="Arial"/>
                  <a:ea typeface="Arial"/>
                  <a:cs typeface="Arial"/>
                  <a:sym typeface="Arial"/>
                </a:rPr>
                <a:t>(McCode  team) </a:t>
              </a:r>
            </a:p>
          </p:txBody>
        </p:sp>
      </p:grpSp>
      <p:pic>
        <p:nvPicPr>
          <p:cNvPr id="538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9918100" y="5602032"/>
            <a:ext cx="827778" cy="925393"/>
          </a:xfrm>
          <a:prstGeom prst="rect">
            <a:avLst/>
          </a:prstGeom>
          <a:ln w="12700">
            <a:miter lim="400000"/>
          </a:ln>
        </p:spPr>
      </p:pic>
      <p:sp>
        <p:nvSpPr>
          <p:cNvPr id="539" name="CPU’s"/>
          <p:cNvSpPr txBox="1"/>
          <p:nvPr/>
        </p:nvSpPr>
        <p:spPr>
          <a:xfrm>
            <a:off x="4988442" y="4496815"/>
            <a:ext cx="799332" cy="321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914400">
              <a:spcBef>
                <a:spcPts val="900"/>
              </a:spcBef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CPU’s</a:t>
            </a:r>
          </a:p>
        </p:txBody>
      </p:sp>
      <p:sp>
        <p:nvSpPr>
          <p:cNvPr id="540" name="+ NVIDIA GPU’s"/>
          <p:cNvSpPr txBox="1"/>
          <p:nvPr/>
        </p:nvSpPr>
        <p:spPr>
          <a:xfrm>
            <a:off x="12512796" y="4113767"/>
            <a:ext cx="1864247" cy="28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914400">
              <a:spcBef>
                <a:spcPts val="900"/>
              </a:spcBef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+ NVIDIA GPU’s</a:t>
            </a:r>
          </a:p>
        </p:txBody>
      </p:sp>
      <p:grpSp>
        <p:nvGrpSpPr>
          <p:cNvPr id="543" name="Group"/>
          <p:cNvGrpSpPr/>
          <p:nvPr/>
        </p:nvGrpSpPr>
        <p:grpSpPr>
          <a:xfrm>
            <a:off x="12330052" y="4486095"/>
            <a:ext cx="2340601" cy="704233"/>
            <a:chOff x="0" y="0"/>
            <a:chExt cx="2340599" cy="704232"/>
          </a:xfrm>
        </p:grpSpPr>
        <p:pic>
          <p:nvPicPr>
            <p:cNvPr id="541" name="Unknown.png" descr="Unknown.png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0" y="0"/>
              <a:ext cx="704233" cy="7042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2" name="Unknown.jpeg" descr="Unknown.jpeg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778230" y="0"/>
              <a:ext cx="1562370" cy="7042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image53.png" descr="image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41990" y="8964941"/>
            <a:ext cx="4019447" cy="274773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88900" dist="76200" dir="5400000">
              <a:srgbClr val="808080">
                <a:alpha val="45000"/>
              </a:srgbClr>
            </a:outerShdw>
          </a:effectLst>
        </p:spPr>
      </p:pic>
      <p:pic>
        <p:nvPicPr>
          <p:cNvPr id="546" name="mcstas-logo.pdf" descr="mcstas-logo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76642" y="12159474"/>
            <a:ext cx="1083653" cy="6367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547" name="DTU_logo.png" descr="DTU_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222073" y="12073790"/>
            <a:ext cx="556560" cy="808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48" name="droppedImage.png" descr="dropped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123973" y="11958201"/>
            <a:ext cx="910268" cy="910268"/>
          </a:xfrm>
          <a:prstGeom prst="rect">
            <a:avLst/>
          </a:prstGeom>
          <a:ln w="12700">
            <a:miter lim="400000"/>
          </a:ln>
        </p:spPr>
      </p:pic>
      <p:sp>
        <p:nvSpPr>
          <p:cNvPr id="549" name="McStas and McXtrace: simulation tools for neutron- and X-ray instruments"/>
          <p:cNvSpPr txBox="1"/>
          <p:nvPr/>
        </p:nvSpPr>
        <p:spPr>
          <a:xfrm>
            <a:off x="794642" y="12277393"/>
            <a:ext cx="9186931" cy="332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algn="l">
              <a:buClr>
                <a:srgbClr val="000000"/>
              </a:buClr>
              <a:defRPr b="1" sz="17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/>
            <a:r>
              <a:t>McStas and McXtrace: simulation tools for neutron- and X-ray instruments</a:t>
            </a:r>
          </a:p>
        </p:txBody>
      </p:sp>
      <p:sp>
        <p:nvSpPr>
          <p:cNvPr id="550" name="Sources -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Sources - 1 </a:t>
            </a:r>
          </a:p>
        </p:txBody>
      </p:sp>
      <p:sp>
        <p:nvSpPr>
          <p:cNvPr id="5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52" name="mcxtrace-logo-1.pdf" descr="mcxtrace-logo-1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966466" y="12160482"/>
            <a:ext cx="1083653" cy="636756"/>
          </a:xfrm>
          <a:prstGeom prst="rect">
            <a:avLst/>
          </a:prstGeom>
          <a:ln w="12700">
            <a:miter lim="400000"/>
          </a:ln>
        </p:spPr>
      </p:pic>
      <p:sp>
        <p:nvSpPr>
          <p:cNvPr id="553" name="X-ray sources…"/>
          <p:cNvSpPr txBox="1"/>
          <p:nvPr/>
        </p:nvSpPr>
        <p:spPr>
          <a:xfrm>
            <a:off x="1081600" y="2946400"/>
            <a:ext cx="6586141" cy="99695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8097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b="1"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X-ray sources</a:t>
            </a:r>
          </a:p>
          <a:p>
            <a:pPr marL="18097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Lab equipment</a:t>
            </a:r>
          </a:p>
          <a:p>
            <a:pPr lvl="2" marL="54292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X-ray tube</a:t>
            </a:r>
          </a:p>
          <a:p>
            <a:pPr lvl="2" marL="54292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Rotating anode</a:t>
            </a:r>
          </a:p>
          <a:p>
            <a:pPr lvl="2" marL="54292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Liquid jet anode</a:t>
            </a:r>
          </a:p>
          <a:p>
            <a:pPr lvl="2" marL="54292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Synchrotron</a:t>
            </a:r>
          </a:p>
          <a:p>
            <a:pPr lvl="2" marL="54292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Bending magnet</a:t>
            </a:r>
          </a:p>
          <a:p>
            <a:pPr lvl="2" marL="54292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Wiggler</a:t>
            </a:r>
          </a:p>
          <a:p>
            <a:pPr lvl="2" marL="54292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Undulator</a:t>
            </a:r>
          </a:p>
          <a:p>
            <a:pPr lvl="2" marL="54292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XFEL</a:t>
            </a:r>
          </a:p>
          <a:p>
            <a:pPr lvl="2" marL="54292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SASE (very long undulator)</a:t>
            </a:r>
          </a:p>
        </p:txBody>
      </p:sp>
      <p:sp>
        <p:nvSpPr>
          <p:cNvPr id="554" name="Neutron sources…"/>
          <p:cNvSpPr txBox="1"/>
          <p:nvPr/>
        </p:nvSpPr>
        <p:spPr>
          <a:xfrm>
            <a:off x="8574599" y="2908300"/>
            <a:ext cx="6586142" cy="99695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8097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b="1"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Neutron sources</a:t>
            </a: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Lab equipment</a:t>
            </a:r>
          </a:p>
          <a:p>
            <a:pPr lvl="2" marL="54292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Radioisotope-based</a:t>
            </a:r>
          </a:p>
          <a:p>
            <a:pPr lvl="2" marL="54292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CANS (Compact accellerator based)</a:t>
            </a: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Steady state sources</a:t>
            </a:r>
          </a:p>
          <a:p>
            <a:pPr lvl="2" marL="54292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Research reactors</a:t>
            </a:r>
          </a:p>
          <a:p>
            <a:pPr lvl="2" marL="54292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Spallation source at PSI</a:t>
            </a:r>
          </a:p>
          <a:p>
            <a:pPr lvl="2" marL="54292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Pulsed sources</a:t>
            </a:r>
          </a:p>
          <a:p>
            <a:pPr lvl="2" marL="54292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Spallation sources, SP LP</a:t>
            </a:r>
          </a:p>
          <a:p>
            <a:pPr lvl="2" marL="54292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Pulsed reactor (Dubna)</a:t>
            </a: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Most neutron sources require moderation of the neutron energy</a:t>
            </a:r>
          </a:p>
        </p:txBody>
      </p:sp>
      <p:pic>
        <p:nvPicPr>
          <p:cNvPr id="555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627831" y="4195353"/>
            <a:ext cx="2577819" cy="1519624"/>
          </a:xfrm>
          <a:prstGeom prst="rect">
            <a:avLst/>
          </a:prstGeom>
          <a:ln w="12700">
            <a:miter lim="400000"/>
          </a:ln>
        </p:spPr>
      </p:pic>
      <p:pic>
        <p:nvPicPr>
          <p:cNvPr id="556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914427" y="10308785"/>
            <a:ext cx="4180446" cy="1499735"/>
          </a:xfrm>
          <a:prstGeom prst="rect">
            <a:avLst/>
          </a:prstGeom>
          <a:ln w="12700">
            <a:miter lim="400000"/>
          </a:ln>
        </p:spPr>
      </p:pic>
      <p:pic>
        <p:nvPicPr>
          <p:cNvPr id="557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3758217" y="3817051"/>
            <a:ext cx="1955611" cy="12271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58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741141" y="7008968"/>
            <a:ext cx="2773771" cy="1519624"/>
          </a:xfrm>
          <a:prstGeom prst="rect">
            <a:avLst/>
          </a:prstGeom>
          <a:ln w="12700">
            <a:miter lim="400000"/>
          </a:ln>
        </p:spPr>
      </p:pic>
      <p:pic>
        <p:nvPicPr>
          <p:cNvPr id="559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3672033" y="6370667"/>
            <a:ext cx="1672518" cy="2542226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Line"/>
          <p:cNvSpPr/>
          <p:nvPr/>
        </p:nvSpPr>
        <p:spPr>
          <a:xfrm flipV="1">
            <a:off x="8128000" y="1312332"/>
            <a:ext cx="0" cy="10380135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mcstas-logo.pdf" descr="mcstas-log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642" y="12159474"/>
            <a:ext cx="1083653" cy="6367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563" name="DTU_logo.png" descr="DTU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2073" y="12073790"/>
            <a:ext cx="556560" cy="808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64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23973" y="11958201"/>
            <a:ext cx="910268" cy="910268"/>
          </a:xfrm>
          <a:prstGeom prst="rect">
            <a:avLst/>
          </a:prstGeom>
          <a:ln w="12700">
            <a:miter lim="400000"/>
          </a:ln>
        </p:spPr>
      </p:pic>
      <p:sp>
        <p:nvSpPr>
          <p:cNvPr id="565" name="McStas and McXtrace: simulation tools for neutron- and X-ray instruments"/>
          <p:cNvSpPr txBox="1"/>
          <p:nvPr/>
        </p:nvSpPr>
        <p:spPr>
          <a:xfrm>
            <a:off x="794642" y="12277393"/>
            <a:ext cx="9186931" cy="332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algn="l">
              <a:buClr>
                <a:srgbClr val="000000"/>
              </a:buClr>
              <a:defRPr b="1" sz="17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/>
            <a:r>
              <a:t>McStas and McXtrace: simulation tools for neutron- and X-ray instruments</a:t>
            </a:r>
          </a:p>
        </p:txBody>
      </p:sp>
      <p:sp>
        <p:nvSpPr>
          <p:cNvPr id="566" name="Sources -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Sources - 2</a:t>
            </a:r>
          </a:p>
        </p:txBody>
      </p:sp>
      <p:sp>
        <p:nvSpPr>
          <p:cNvPr id="5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68" name="mcxtrace-logo-1.pdf" descr="mcxtrace-logo-1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966466" y="12160482"/>
            <a:ext cx="1083653" cy="636756"/>
          </a:xfrm>
          <a:prstGeom prst="rect">
            <a:avLst/>
          </a:prstGeom>
          <a:ln w="12700">
            <a:miter lim="400000"/>
          </a:ln>
        </p:spPr>
      </p:pic>
      <p:sp>
        <p:nvSpPr>
          <p:cNvPr id="569" name="X-ray sources…"/>
          <p:cNvSpPr txBox="1"/>
          <p:nvPr/>
        </p:nvSpPr>
        <p:spPr>
          <a:xfrm>
            <a:off x="1081600" y="2946400"/>
            <a:ext cx="6586141" cy="99695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8097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b="1"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X-ray sources </a:t>
            </a: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Lab equipment</a:t>
            </a:r>
          </a:p>
          <a:p>
            <a:pPr lvl="2" marL="54292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X-ray tube</a:t>
            </a:r>
          </a:p>
          <a:p>
            <a:pPr lvl="2" marL="54292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Rotating anode</a:t>
            </a:r>
          </a:p>
          <a:p>
            <a:pPr lvl="2" marL="54292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Liquid jet anode</a:t>
            </a:r>
          </a:p>
          <a:p>
            <a:pPr lvl="2" marL="54292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Synchrotron</a:t>
            </a:r>
          </a:p>
          <a:p>
            <a:pPr lvl="2" marL="54292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Bending magnet</a:t>
            </a:r>
          </a:p>
          <a:p>
            <a:pPr lvl="2" marL="54292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Wiggler</a:t>
            </a:r>
          </a:p>
          <a:p>
            <a:pPr lvl="2" marL="54292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Undulator</a:t>
            </a:r>
          </a:p>
          <a:p>
            <a:pPr lvl="2" marL="54292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XFEL</a:t>
            </a:r>
          </a:p>
          <a:p>
            <a:pPr lvl="2" marL="54292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SASE (very long undulator)</a:t>
            </a:r>
          </a:p>
        </p:txBody>
      </p:sp>
      <p:sp>
        <p:nvSpPr>
          <p:cNvPr id="570" name="Neutron sources"/>
          <p:cNvSpPr txBox="1"/>
          <p:nvPr/>
        </p:nvSpPr>
        <p:spPr>
          <a:xfrm>
            <a:off x="8574599" y="2908300"/>
            <a:ext cx="6586142" cy="99695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marL="18097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b="1"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/>
            <a:r>
              <a:t>Neutron sources</a:t>
            </a:r>
          </a:p>
        </p:txBody>
      </p:sp>
      <p:pic>
        <p:nvPicPr>
          <p:cNvPr id="571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627831" y="4195353"/>
            <a:ext cx="2577819" cy="1519624"/>
          </a:xfrm>
          <a:prstGeom prst="rect">
            <a:avLst/>
          </a:prstGeom>
          <a:ln w="12700">
            <a:miter lim="400000"/>
          </a:ln>
        </p:spPr>
      </p:pic>
      <p:pic>
        <p:nvPicPr>
          <p:cNvPr id="572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741141" y="7008968"/>
            <a:ext cx="2773771" cy="1519624"/>
          </a:xfrm>
          <a:prstGeom prst="rect">
            <a:avLst/>
          </a:prstGeom>
          <a:ln w="12700">
            <a:miter lim="400000"/>
          </a:ln>
        </p:spPr>
      </p:pic>
      <p:pic>
        <p:nvPicPr>
          <p:cNvPr id="573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34938" y="3406138"/>
            <a:ext cx="6625763" cy="8725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74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714960" y="3712335"/>
            <a:ext cx="8305420" cy="5300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5" name="1pulse@5Å.png" descr="1pulse@5Å.png"/>
          <p:cNvPicPr>
            <a:picLocks noChangeAspect="1"/>
          </p:cNvPicPr>
          <p:nvPr/>
        </p:nvPicPr>
        <p:blipFill>
          <a:blip r:embed="rId10">
            <a:extLst/>
          </a:blip>
          <a:srcRect l="0" t="11230" r="0" b="25453"/>
          <a:stretch>
            <a:fillRect/>
          </a:stretch>
        </p:blipFill>
        <p:spPr>
          <a:xfrm>
            <a:off x="8092430" y="9155756"/>
            <a:ext cx="4705145" cy="2979128"/>
          </a:xfrm>
          <a:prstGeom prst="rect">
            <a:avLst/>
          </a:prstGeom>
          <a:ln w="12700">
            <a:miter lim="400000"/>
          </a:ln>
        </p:spPr>
      </p:pic>
      <p:pic>
        <p:nvPicPr>
          <p:cNvPr id="576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2256452" y="9271361"/>
            <a:ext cx="3665434" cy="2747735"/>
          </a:xfrm>
          <a:prstGeom prst="rect">
            <a:avLst/>
          </a:prstGeom>
          <a:ln w="12700">
            <a:miter lim="400000"/>
          </a:ln>
        </p:spPr>
      </p:pic>
      <p:pic>
        <p:nvPicPr>
          <p:cNvPr id="577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5681622" y="3606750"/>
            <a:ext cx="1083653" cy="579789"/>
          </a:xfrm>
          <a:prstGeom prst="rect">
            <a:avLst/>
          </a:prstGeom>
          <a:ln w="12700">
            <a:miter lim="400000"/>
          </a:ln>
        </p:spPr>
      </p:pic>
      <p:sp>
        <p:nvSpPr>
          <p:cNvPr id="578" name="Line"/>
          <p:cNvSpPr/>
          <p:nvPr/>
        </p:nvSpPr>
        <p:spPr>
          <a:xfrm flipV="1">
            <a:off x="7620000" y="1312332"/>
            <a:ext cx="0" cy="10380135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mcstas-logo.pdf" descr="mcstas-log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642" y="12159474"/>
            <a:ext cx="1083653" cy="6367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581" name="DTU_logo.png" descr="DTU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2073" y="12073790"/>
            <a:ext cx="556560" cy="808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82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23973" y="11958201"/>
            <a:ext cx="910268" cy="910268"/>
          </a:xfrm>
          <a:prstGeom prst="rect">
            <a:avLst/>
          </a:prstGeom>
          <a:ln w="12700">
            <a:miter lim="400000"/>
          </a:ln>
        </p:spPr>
      </p:pic>
      <p:sp>
        <p:nvSpPr>
          <p:cNvPr id="583" name="McStas and McXtrace: simulation tools for neutron- and X-ray instruments"/>
          <p:cNvSpPr txBox="1"/>
          <p:nvPr/>
        </p:nvSpPr>
        <p:spPr>
          <a:xfrm>
            <a:off x="794642" y="12277393"/>
            <a:ext cx="9186931" cy="332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algn="l">
              <a:buClr>
                <a:srgbClr val="000000"/>
              </a:buClr>
              <a:defRPr b="1" sz="17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/>
            <a:r>
              <a:t>McStas and McXtrace: simulation tools for neutron- and X-ray instruments</a:t>
            </a:r>
          </a:p>
        </p:txBody>
      </p:sp>
      <p:sp>
        <p:nvSpPr>
          <p:cNvPr id="584" name="Spatial / directional beam adjust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Spatial / directional beam adjustment</a:t>
            </a:r>
          </a:p>
        </p:txBody>
      </p:sp>
      <p:sp>
        <p:nvSpPr>
          <p:cNvPr id="5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86" name="mcxtrace-logo-1.pdf" descr="mcxtrace-logo-1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966466" y="12160482"/>
            <a:ext cx="1083653" cy="636756"/>
          </a:xfrm>
          <a:prstGeom prst="rect">
            <a:avLst/>
          </a:prstGeom>
          <a:ln w="12700">
            <a:miter lim="400000"/>
          </a:ln>
        </p:spPr>
      </p:pic>
      <p:pic>
        <p:nvPicPr>
          <p:cNvPr id="587" name="IB_C80_AIR.png" descr="IB_C80_AIR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952516" y="3997419"/>
            <a:ext cx="2735605" cy="2647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588" name="droppedImage.png" descr="dropped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733096" y="9269992"/>
            <a:ext cx="3365032" cy="2736890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Apr2011_radial_collimator.png" descr="Apr2011_radial_collimator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292111" y="9264570"/>
            <a:ext cx="5211046" cy="2747734"/>
          </a:xfrm>
          <a:prstGeom prst="rect">
            <a:avLst/>
          </a:prstGeom>
          <a:ln w="12700">
            <a:miter lim="400000"/>
          </a:ln>
        </p:spPr>
      </p:pic>
      <p:pic>
        <p:nvPicPr>
          <p:cNvPr id="590" name="Collimator_linear2.pdf" descr="Collimator_linear2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600200" y="8978900"/>
            <a:ext cx="4717951" cy="3319074"/>
          </a:xfrm>
          <a:prstGeom prst="rect">
            <a:avLst/>
          </a:prstGeom>
        </p:spPr>
      </p:pic>
      <p:sp>
        <p:nvSpPr>
          <p:cNvPr id="591" name="Spatial: pinholes / slits / apertures…"/>
          <p:cNvSpPr txBox="1"/>
          <p:nvPr/>
        </p:nvSpPr>
        <p:spPr>
          <a:xfrm>
            <a:off x="1081600" y="2933700"/>
            <a:ext cx="13973523" cy="99695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8097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b="1"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Spatial: pinholes / slits / apertures</a:t>
            </a: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Static or adjustable “hole” in absorbing material</a:t>
            </a: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marL="18097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b="1"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Directional: slit-assemblies or collimators</a:t>
            </a: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Two or more slits defines an accepted divergence</a:t>
            </a: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Collimators makes “channels”, typically with absorbing walls</a:t>
            </a: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Usually static devices, but rotating radial collimators exist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FermiChop.pdf" descr="FermiChop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5973" y="8319565"/>
            <a:ext cx="7403240" cy="4123177"/>
          </a:xfrm>
          <a:prstGeom prst="rect">
            <a:avLst/>
          </a:prstGeom>
        </p:spPr>
      </p:pic>
      <p:pic>
        <p:nvPicPr>
          <p:cNvPr id="59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6884" y="3046090"/>
            <a:ext cx="5666093" cy="4243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595" name="DiskChop1.pdf" descr="DiskChop1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16984" y="2695748"/>
            <a:ext cx="4605287" cy="4406783"/>
          </a:xfrm>
          <a:prstGeom prst="rect">
            <a:avLst/>
          </a:prstGeom>
        </p:spPr>
      </p:pic>
      <p:pic>
        <p:nvPicPr>
          <p:cNvPr id="596" name="mcstas-logo.pdf" descr="mcstas-logo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176642" y="12159474"/>
            <a:ext cx="1083653" cy="6367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597" name="DTU_logo.png" descr="DTU_log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222073" y="12073790"/>
            <a:ext cx="556560" cy="808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98" name="droppedImage.png" descr="dropped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123973" y="11958201"/>
            <a:ext cx="910268" cy="910268"/>
          </a:xfrm>
          <a:prstGeom prst="rect">
            <a:avLst/>
          </a:prstGeom>
          <a:ln w="12700">
            <a:miter lim="400000"/>
          </a:ln>
        </p:spPr>
      </p:pic>
      <p:sp>
        <p:nvSpPr>
          <p:cNvPr id="599" name="McStas and McXtrace: simulation tools for neutron- and X-ray instruments"/>
          <p:cNvSpPr txBox="1"/>
          <p:nvPr/>
        </p:nvSpPr>
        <p:spPr>
          <a:xfrm>
            <a:off x="794642" y="12277393"/>
            <a:ext cx="9186931" cy="332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algn="l">
              <a:buClr>
                <a:srgbClr val="000000"/>
              </a:buClr>
              <a:defRPr b="1" sz="17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/>
            <a:r>
              <a:t>McStas and McXtrace: simulation tools for neutron- and X-ray instruments</a:t>
            </a:r>
          </a:p>
        </p:txBody>
      </p:sp>
      <p:sp>
        <p:nvSpPr>
          <p:cNvPr id="600" name="Temporal beam adjustment, rotating optics"/>
          <p:cNvSpPr txBox="1"/>
          <p:nvPr>
            <p:ph type="title"/>
          </p:nvPr>
        </p:nvSpPr>
        <p:spPr>
          <a:xfrm>
            <a:off x="807627" y="-190500"/>
            <a:ext cx="13824001" cy="2747734"/>
          </a:xfrm>
          <a:prstGeom prst="rect">
            <a:avLst/>
          </a:prstGeom>
        </p:spPr>
        <p:txBody>
          <a:bodyPr/>
          <a:lstStyle/>
          <a:p>
            <a:pPr/>
            <a:r>
              <a:t>Temporal beam adjustment, rotating optics</a:t>
            </a:r>
          </a:p>
        </p:txBody>
      </p:sp>
      <p:sp>
        <p:nvSpPr>
          <p:cNvPr id="6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02" name="mcxtrace-logo-1.pdf" descr="mcxtrace-logo-1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966466" y="12160482"/>
            <a:ext cx="1083653" cy="636756"/>
          </a:xfrm>
          <a:prstGeom prst="rect">
            <a:avLst/>
          </a:prstGeom>
          <a:ln w="12700">
            <a:miter lim="400000"/>
          </a:ln>
        </p:spPr>
      </p:pic>
      <p:sp>
        <p:nvSpPr>
          <p:cNvPr id="603" name="X-ray and neutrons…"/>
          <p:cNvSpPr txBox="1"/>
          <p:nvPr/>
        </p:nvSpPr>
        <p:spPr>
          <a:xfrm>
            <a:off x="1081600" y="2946400"/>
            <a:ext cx="13973523" cy="99695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8097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b="1"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X-ray and neutrons</a:t>
            </a: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Choppers</a:t>
            </a: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marL="18097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b="1"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marL="18097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b="1"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marL="18097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b="1"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Neutrons only - monochromating rotating optics</a:t>
            </a: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Fermi-chopper “rotating collimator”                        Velocity-selector</a:t>
            </a:r>
          </a:p>
        </p:txBody>
      </p:sp>
      <p:pic>
        <p:nvPicPr>
          <p:cNvPr id="604" name="r&amp;d2-2.jpg" descr="r&amp;d2-2.jp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186475" y="3172157"/>
            <a:ext cx="4605288" cy="3453965"/>
          </a:xfrm>
          <a:prstGeom prst="rect">
            <a:avLst/>
          </a:prstGeom>
        </p:spPr>
      </p:pic>
      <p:pic>
        <p:nvPicPr>
          <p:cNvPr id="605" name="Figure5_RHS_WEB.png" descr="Figure5_RHS_WEB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456936" y="9078069"/>
            <a:ext cx="2728974" cy="2606169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494113" y="9893548"/>
            <a:ext cx="1501290" cy="7264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1286" y="10434278"/>
            <a:ext cx="3213455" cy="200841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9" name="mcstas-logo.pdf" descr="mcstas-logo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76642" y="12159474"/>
            <a:ext cx="1083653" cy="6367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610" name="DTU_logo.png" descr="DTU_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222073" y="12073790"/>
            <a:ext cx="556560" cy="808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611" name="droppedImage.png" descr="dropped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123973" y="11958201"/>
            <a:ext cx="910268" cy="910268"/>
          </a:xfrm>
          <a:prstGeom prst="rect">
            <a:avLst/>
          </a:prstGeom>
          <a:ln w="12700">
            <a:miter lim="400000"/>
          </a:ln>
        </p:spPr>
      </p:pic>
      <p:sp>
        <p:nvSpPr>
          <p:cNvPr id="612" name="McStas and McXtrace: simulation tools for neutron- and X-ray instruments"/>
          <p:cNvSpPr txBox="1"/>
          <p:nvPr/>
        </p:nvSpPr>
        <p:spPr>
          <a:xfrm>
            <a:off x="794642" y="12277393"/>
            <a:ext cx="9186931" cy="332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algn="l">
              <a:buClr>
                <a:srgbClr val="000000"/>
              </a:buClr>
              <a:defRPr b="1" sz="17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/>
            <a:r>
              <a:t>McStas and McXtrace: simulation tools for neutron- and X-ray instruments</a:t>
            </a:r>
          </a:p>
        </p:txBody>
      </p:sp>
      <p:sp>
        <p:nvSpPr>
          <p:cNvPr id="613" name="Crystal-based monochromators - Braggs la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Crystal-based monochromators - Braggs law</a:t>
            </a:r>
          </a:p>
        </p:txBody>
      </p:sp>
      <p:sp>
        <p:nvSpPr>
          <p:cNvPr id="6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15" name="mcxtrace-logo-1.pdf" descr="mcxtrace-logo-1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966466" y="12160482"/>
            <a:ext cx="1083653" cy="636756"/>
          </a:xfrm>
          <a:prstGeom prst="rect">
            <a:avLst/>
          </a:prstGeom>
          <a:ln w="12700">
            <a:miter lim="400000"/>
          </a:ln>
        </p:spPr>
      </p:pic>
      <p:sp>
        <p:nvSpPr>
          <p:cNvPr id="616" name="X-ray…"/>
          <p:cNvSpPr txBox="1"/>
          <p:nvPr/>
        </p:nvSpPr>
        <p:spPr>
          <a:xfrm>
            <a:off x="1081600" y="2946400"/>
            <a:ext cx="6586141" cy="99695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8097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b="1"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X-ray</a:t>
            </a:r>
          </a:p>
          <a:p>
            <a:pPr marL="18097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Typically very little mosaicity (perfect single crystal Si, Ge, C,…)</a:t>
            </a: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Laue and Bragg geometries (transmission vs. reflection)</a:t>
            </a: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Creates narrow, low-divergence monochromatic beams</a:t>
            </a:r>
          </a:p>
        </p:txBody>
      </p:sp>
      <p:sp>
        <p:nvSpPr>
          <p:cNvPr id="617" name="Neutron…"/>
          <p:cNvSpPr txBox="1"/>
          <p:nvPr/>
        </p:nvSpPr>
        <p:spPr>
          <a:xfrm>
            <a:off x="8574599" y="2908300"/>
            <a:ext cx="6586142" cy="99695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18097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b="1"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Neutron</a:t>
            </a: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Typically high-mosaicity (pyrolytic graphite, deformated Cu, Ge, …)</a:t>
            </a: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Often focusing, multi-crystal</a:t>
            </a: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Typically Bragg geometry (reflection)</a:t>
            </a:r>
          </a:p>
          <a:p>
            <a:pPr lvl="1" marL="361950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Creates medium divergence monochromatic beams</a:t>
            </a:r>
          </a:p>
        </p:txBody>
      </p:sp>
      <p:pic>
        <p:nvPicPr>
          <p:cNvPr id="61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35309" y="6996567"/>
            <a:ext cx="3175001" cy="4991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9" name="37744f0177.png" descr="37744f0177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428718" y="7827921"/>
            <a:ext cx="3462578" cy="3861793"/>
          </a:xfrm>
          <a:prstGeom prst="rect">
            <a:avLst/>
          </a:prstGeom>
          <a:ln w="12700">
            <a:miter lim="400000"/>
          </a:ln>
        </p:spPr>
      </p:pic>
      <p:pic>
        <p:nvPicPr>
          <p:cNvPr id="620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845230" y="7004764"/>
            <a:ext cx="4394450" cy="3298307"/>
          </a:xfrm>
          <a:prstGeom prst="rect">
            <a:avLst/>
          </a:prstGeom>
          <a:ln w="12700">
            <a:miter lim="400000"/>
          </a:ln>
        </p:spPr>
      </p:pic>
      <p:pic>
        <p:nvPicPr>
          <p:cNvPr id="621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729136" y="2720528"/>
            <a:ext cx="2095501" cy="95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2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1138197" y="2696269"/>
            <a:ext cx="1739901" cy="952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X-ray…"/>
          <p:cNvSpPr txBox="1"/>
          <p:nvPr/>
        </p:nvSpPr>
        <p:spPr>
          <a:xfrm>
            <a:off x="1521899" y="3168500"/>
            <a:ext cx="6174001" cy="699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l" defTabSz="457200">
              <a:buSzPct val="100000"/>
              <a:buFont typeface="Helvetica"/>
              <a:buChar char="·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b="1">
                <a:latin typeface="+mn-lt"/>
                <a:ea typeface="+mn-ea"/>
                <a:cs typeface="+mn-cs"/>
                <a:sym typeface="Verdana"/>
              </a:rPr>
              <a:t>X-ray</a:t>
            </a:r>
            <a:endParaRPr b="1">
              <a:latin typeface="+mn-lt"/>
              <a:ea typeface="+mn-ea"/>
              <a:cs typeface="+mn-cs"/>
              <a:sym typeface="Verdana"/>
            </a:endParaRPr>
          </a:p>
          <a:p>
            <a:pPr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1">
              <a:latin typeface="+mn-lt"/>
              <a:ea typeface="+mn-ea"/>
              <a:cs typeface="+mn-cs"/>
              <a:sym typeface="Verdana"/>
            </a:endParaRPr>
          </a:p>
          <a:p>
            <a:pPr lvl="1" marL="457200" indent="0" algn="l" defTabSz="457200">
              <a:buSzPct val="100000"/>
              <a:buFont typeface="Helvetica"/>
              <a:buChar char="·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Verdana"/>
              </a:rPr>
              <a:t>Refractive lenses (CRLs)</a:t>
            </a: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marL="457200" indent="0" algn="l" defTabSz="457200">
              <a:buSzPct val="100000"/>
              <a:buFont typeface="Helvetica"/>
              <a:buChar char="·"/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marL="457200" indent="0" algn="l" defTabSz="457200">
              <a:buSzPct val="100000"/>
              <a:buFont typeface="Helvetica"/>
              <a:buChar char="·"/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marL="457200" indent="0" algn="l" defTabSz="457200">
              <a:buSzPct val="100000"/>
              <a:buFont typeface="Helvetica"/>
              <a:buChar char="·"/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marL="457200" indent="0" algn="l" defTabSz="457200">
              <a:buSzPct val="100000"/>
              <a:buFont typeface="Helvetica"/>
              <a:buChar char="·"/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indent="457200"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indent="457200"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Verdana"/>
              </a:rPr>
              <a:t>Kinoform Lens</a:t>
            </a: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marL="457200" indent="0" algn="l" defTabSz="457200">
              <a:buSzPct val="100000"/>
              <a:buFont typeface="Helvetica"/>
              <a:buChar char="·"/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marL="457200" indent="0" algn="l" defTabSz="457200">
              <a:buSzPct val="100000"/>
              <a:buFont typeface="Helvetica"/>
              <a:buChar char="·"/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marL="457200" indent="0" algn="l" defTabSz="457200">
              <a:buSzPct val="100000"/>
              <a:buFont typeface="Helvetica"/>
              <a:buChar char="·"/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indent="457200"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indent="457200"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indent="457200"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indent="457200"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indent="457200"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indent="457200"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Verdana"/>
              </a:rPr>
              <a:t>Fresnel Zone Plates</a:t>
            </a:r>
            <a:endParaRPr>
              <a:latin typeface="+mn-lt"/>
              <a:ea typeface="+mn-ea"/>
              <a:cs typeface="+mn-cs"/>
              <a:sym typeface="Verdana"/>
            </a:endParaRPr>
          </a:p>
        </p:txBody>
      </p:sp>
      <p:sp>
        <p:nvSpPr>
          <p:cNvPr id="625" name="Refractive optics"/>
          <p:cNvSpPr txBox="1"/>
          <p:nvPr/>
        </p:nvSpPr>
        <p:spPr>
          <a:xfrm>
            <a:off x="1521899" y="2372150"/>
            <a:ext cx="1295955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l" defTabSz="457200">
              <a:defRPr b="1" sz="4000"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>
              <a:defRPr b="0">
                <a:latin typeface="Arial"/>
                <a:ea typeface="Arial"/>
                <a:cs typeface="Arial"/>
                <a:sym typeface="Arial"/>
              </a:defRPr>
            </a:pPr>
            <a:r>
              <a:rPr b="1">
                <a:latin typeface="+mn-lt"/>
                <a:ea typeface="+mn-ea"/>
                <a:cs typeface="+mn-cs"/>
                <a:sym typeface="Verdana"/>
              </a:rPr>
              <a:t>Refractive optics</a:t>
            </a:r>
          </a:p>
        </p:txBody>
      </p:sp>
      <p:sp>
        <p:nvSpPr>
          <p:cNvPr id="626" name="Neutron…"/>
          <p:cNvSpPr txBox="1"/>
          <p:nvPr/>
        </p:nvSpPr>
        <p:spPr>
          <a:xfrm>
            <a:off x="9435850" y="3132949"/>
            <a:ext cx="6174001" cy="662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l" defTabSz="457200">
              <a:buSzPct val="100000"/>
              <a:buFont typeface="Helvetica"/>
              <a:buChar char="·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b="1">
                <a:latin typeface="+mn-lt"/>
                <a:ea typeface="+mn-ea"/>
                <a:cs typeface="+mn-cs"/>
                <a:sym typeface="Verdana"/>
              </a:rPr>
              <a:t>Neutron</a:t>
            </a:r>
            <a:endParaRPr b="1">
              <a:latin typeface="+mn-lt"/>
              <a:ea typeface="+mn-ea"/>
              <a:cs typeface="+mn-cs"/>
              <a:sym typeface="Verdana"/>
            </a:endParaRPr>
          </a:p>
          <a:p>
            <a:pPr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1">
              <a:latin typeface="+mn-lt"/>
              <a:ea typeface="+mn-ea"/>
              <a:cs typeface="+mn-cs"/>
              <a:sym typeface="Verdana"/>
            </a:endParaRPr>
          </a:p>
          <a:p>
            <a:pPr lvl="1" marL="457200" indent="0" algn="l" defTabSz="457200">
              <a:buSzPct val="100000"/>
              <a:buFont typeface="Helvetica"/>
              <a:buChar char="·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Verdana"/>
              </a:rPr>
              <a:t>Refractive Lenses (CRLs)</a:t>
            </a: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marL="457200" indent="0" algn="l" defTabSz="457200">
              <a:buSzPct val="100000"/>
              <a:buFont typeface="Helvetica"/>
              <a:buChar char="·"/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2" marL="914400" indent="0" algn="l" defTabSz="457200">
              <a:buSzPct val="100000"/>
              <a:buFont typeface="Helvetica"/>
              <a:buChar char="·"/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2" marL="914400" indent="0" algn="l" defTabSz="457200">
              <a:buSzPct val="100000"/>
              <a:buFont typeface="Helvetica"/>
              <a:buChar char="·"/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2" marL="914400" indent="0" algn="l" defTabSz="457200">
              <a:buSzPct val="100000"/>
              <a:buFont typeface="Helvetica"/>
              <a:buChar char="·"/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2" marL="914400" indent="0" algn="l" defTabSz="457200">
              <a:buSzPct val="100000"/>
              <a:buFont typeface="Helvetica"/>
              <a:buChar char="·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Verdana"/>
              </a:rPr>
              <a:t>Magnetic Materials (focusing e.g. “spin-up”)</a:t>
            </a: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2" indent="914400"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2" marL="914400" indent="0" algn="l" defTabSz="457200">
              <a:buSzPct val="100000"/>
              <a:buFont typeface="Helvetica"/>
              <a:buChar char="·"/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2" indent="914400"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2" indent="914400"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2" indent="914400"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2" indent="914400"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</p:txBody>
      </p:sp>
      <p:pic>
        <p:nvPicPr>
          <p:cNvPr id="627" name="image16.png" descr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97890" y="4349700"/>
            <a:ext cx="4607570" cy="1623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628" name="image17.png" descr="image1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19250" y="9783018"/>
            <a:ext cx="3845251" cy="1857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9" name="image18.png" descr="image1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54500" y="5993450"/>
            <a:ext cx="4188601" cy="3513238"/>
          </a:xfrm>
          <a:prstGeom prst="rect">
            <a:avLst/>
          </a:prstGeom>
          <a:ln w="12700">
            <a:miter lim="400000"/>
          </a:ln>
        </p:spPr>
      </p:pic>
      <p:pic>
        <p:nvPicPr>
          <p:cNvPr id="630" name="image19.png" descr="image1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54050" y="7115399"/>
            <a:ext cx="3892951" cy="1571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Refractive optics, total reflection - a reminder"/>
          <p:cNvSpPr txBox="1"/>
          <p:nvPr/>
        </p:nvSpPr>
        <p:spPr>
          <a:xfrm>
            <a:off x="1521899" y="2384850"/>
            <a:ext cx="12959551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l" defTabSz="457200">
              <a:defRPr b="1" sz="3900"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>
              <a:defRPr b="0">
                <a:latin typeface="Arial"/>
                <a:ea typeface="Arial"/>
                <a:cs typeface="Arial"/>
                <a:sym typeface="Arial"/>
              </a:defRPr>
            </a:pPr>
            <a:r>
              <a:rPr b="1">
                <a:latin typeface="+mn-lt"/>
                <a:ea typeface="+mn-ea"/>
                <a:cs typeface="+mn-cs"/>
                <a:sym typeface="Verdana"/>
              </a:rPr>
              <a:t>Refractive optics, total reflection - a reminder</a:t>
            </a:r>
          </a:p>
        </p:txBody>
      </p:sp>
      <p:grpSp>
        <p:nvGrpSpPr>
          <p:cNvPr id="636" name="Group"/>
          <p:cNvGrpSpPr/>
          <p:nvPr/>
        </p:nvGrpSpPr>
        <p:grpSpPr>
          <a:xfrm>
            <a:off x="834280" y="6233828"/>
            <a:ext cx="8808850" cy="5745144"/>
            <a:chOff x="0" y="0"/>
            <a:chExt cx="8808849" cy="5745142"/>
          </a:xfrm>
        </p:grpSpPr>
        <p:pic>
          <p:nvPicPr>
            <p:cNvPr id="633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808850" cy="57451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34" name="n2=1"/>
            <p:cNvSpPr txBox="1"/>
            <p:nvPr/>
          </p:nvSpPr>
          <p:spPr>
            <a:xfrm>
              <a:off x="4737244" y="2043544"/>
              <a:ext cx="1694498" cy="11775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r>
                <a:t>n</a:t>
              </a:r>
              <a:r>
                <a:rPr baseline="-5999"/>
                <a:t>2</a:t>
              </a:r>
              <a:r>
                <a:t>=1</a:t>
              </a:r>
            </a:p>
          </p:txBody>
        </p:sp>
        <p:sp>
          <p:nvSpPr>
            <p:cNvPr id="635" name="n1&gt;1"/>
            <p:cNvSpPr txBox="1"/>
            <p:nvPr/>
          </p:nvSpPr>
          <p:spPr>
            <a:xfrm>
              <a:off x="4568128" y="3766418"/>
              <a:ext cx="1892538" cy="11973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r>
                <a:t>n</a:t>
              </a:r>
              <a:r>
                <a:rPr baseline="-5999"/>
                <a:t>1</a:t>
              </a:r>
              <a:r>
                <a:t>&gt;1</a:t>
              </a:r>
            </a:p>
          </p:txBody>
        </p:sp>
      </p:grpSp>
      <p:sp>
        <p:nvSpPr>
          <p:cNvPr id="637" name="Visible light"/>
          <p:cNvSpPr txBox="1"/>
          <p:nvPr/>
        </p:nvSpPr>
        <p:spPr>
          <a:xfrm>
            <a:off x="1167512" y="4115299"/>
            <a:ext cx="348649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1" sz="4000"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/>
            <a:r>
              <a:t>Visible light</a:t>
            </a:r>
          </a:p>
        </p:txBody>
      </p:sp>
      <p:pic>
        <p:nvPicPr>
          <p:cNvPr id="63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76718" y="8341731"/>
            <a:ext cx="2857501" cy="419101"/>
          </a:xfrm>
          <a:prstGeom prst="rect">
            <a:avLst/>
          </a:prstGeom>
          <a:ln w="12700">
            <a:miter lim="400000"/>
          </a:ln>
        </p:spPr>
      </p:pic>
      <p:sp>
        <p:nvSpPr>
          <p:cNvPr id="639" name="Line"/>
          <p:cNvSpPr/>
          <p:nvPr/>
        </p:nvSpPr>
        <p:spPr>
          <a:xfrm flipV="1">
            <a:off x="12801600" y="8946234"/>
            <a:ext cx="1" cy="138782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40" name="Absorption term"/>
          <p:cNvSpPr txBox="1"/>
          <p:nvPr/>
        </p:nvSpPr>
        <p:spPr>
          <a:xfrm>
            <a:off x="12063542" y="10288139"/>
            <a:ext cx="246671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/>
            </a:lvl1pPr>
          </a:lstStyle>
          <a:p>
            <a:pPr/>
            <a:r>
              <a:t>Absorption term</a:t>
            </a:r>
          </a:p>
        </p:txBody>
      </p:sp>
      <p:pic>
        <p:nvPicPr>
          <p:cNvPr id="64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81167" y="3325314"/>
            <a:ext cx="8255001" cy="2565401"/>
          </a:xfrm>
          <a:prstGeom prst="rect">
            <a:avLst/>
          </a:prstGeom>
          <a:ln w="12700">
            <a:miter lim="400000"/>
          </a:ln>
        </p:spPr>
      </p:pic>
      <p:sp>
        <p:nvSpPr>
          <p:cNvPr id="642" name="Refraction term"/>
          <p:cNvSpPr txBox="1"/>
          <p:nvPr/>
        </p:nvSpPr>
        <p:spPr>
          <a:xfrm>
            <a:off x="10190010" y="10952695"/>
            <a:ext cx="2327580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/>
            </a:lvl1pPr>
          </a:lstStyle>
          <a:p>
            <a:pPr/>
            <a:r>
              <a:t>Refraction term</a:t>
            </a:r>
          </a:p>
        </p:txBody>
      </p:sp>
      <p:sp>
        <p:nvSpPr>
          <p:cNvPr id="643" name="Line"/>
          <p:cNvSpPr/>
          <p:nvPr/>
        </p:nvSpPr>
        <p:spPr>
          <a:xfrm flipV="1">
            <a:off x="11191884" y="9022781"/>
            <a:ext cx="641004" cy="185737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Refractive optics"/>
          <p:cNvSpPr txBox="1"/>
          <p:nvPr/>
        </p:nvSpPr>
        <p:spPr>
          <a:xfrm>
            <a:off x="1521899" y="2372150"/>
            <a:ext cx="1295955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l" defTabSz="457200">
              <a:defRPr b="1" sz="4000"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>
              <a:defRPr b="0">
                <a:latin typeface="Arial"/>
                <a:ea typeface="Arial"/>
                <a:cs typeface="Arial"/>
                <a:sym typeface="Arial"/>
              </a:defRPr>
            </a:pPr>
            <a:r>
              <a:rPr b="1">
                <a:latin typeface="+mn-lt"/>
                <a:ea typeface="+mn-ea"/>
                <a:cs typeface="+mn-cs"/>
                <a:sym typeface="Verdana"/>
              </a:rPr>
              <a:t>Refractive optics</a:t>
            </a:r>
          </a:p>
        </p:txBody>
      </p:sp>
      <p:sp>
        <p:nvSpPr>
          <p:cNvPr id="646" name="X-ray…"/>
          <p:cNvSpPr txBox="1"/>
          <p:nvPr/>
        </p:nvSpPr>
        <p:spPr>
          <a:xfrm>
            <a:off x="1521899" y="3168500"/>
            <a:ext cx="6174001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457200">
              <a:buSzPct val="100000"/>
              <a:buFont typeface="Helvetica"/>
              <a:buChar char="·"/>
              <a:defRPr b="1" sz="2400">
                <a:latin typeface="+mn-lt"/>
                <a:ea typeface="+mn-ea"/>
                <a:cs typeface="+mn-cs"/>
                <a:sym typeface="Verdana"/>
              </a:defRPr>
            </a:lvl1pPr>
            <a:lvl2pPr marL="457200" indent="0" algn="l" defTabSz="457200">
              <a:buSzPct val="25000"/>
              <a:buFont typeface="Helvetica"/>
              <a:buChar char="l"/>
              <a:defRPr sz="2400">
                <a:latin typeface="+mn-lt"/>
                <a:ea typeface="+mn-ea"/>
                <a:cs typeface="+mn-cs"/>
                <a:sym typeface="Verdana"/>
              </a:defRPr>
            </a:lvl2pPr>
          </a:lstStyle>
          <a:p>
            <a:pPr>
              <a:defRPr b="0">
                <a:latin typeface="Arial"/>
                <a:ea typeface="Arial"/>
                <a:cs typeface="Arial"/>
                <a:sym typeface="Arial"/>
              </a:defRPr>
            </a:pPr>
            <a:r>
              <a:rPr b="1">
                <a:latin typeface="+mn-lt"/>
                <a:ea typeface="+mn-ea"/>
                <a:cs typeface="+mn-cs"/>
                <a:sym typeface="Verdana"/>
              </a:rPr>
              <a:t>X-ray</a:t>
            </a:r>
            <a:endParaRPr b="1">
              <a:latin typeface="+mn-lt"/>
              <a:ea typeface="+mn-ea"/>
              <a:cs typeface="+mn-cs"/>
              <a:sym typeface="Verdana"/>
            </a:endParaRPr>
          </a:p>
          <a:p>
            <a:pPr lvl="1"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Verdana"/>
              </a:rPr>
              <a:t>Refractive index &lt; 1</a:t>
            </a:r>
            <a:endParaRPr>
              <a:latin typeface="+mn-lt"/>
              <a:ea typeface="+mn-ea"/>
              <a:cs typeface="+mn-cs"/>
              <a:sym typeface="Verdana"/>
            </a:endParaRPr>
          </a:p>
        </p:txBody>
      </p:sp>
      <p:sp>
        <p:nvSpPr>
          <p:cNvPr id="647" name="Neutron…"/>
          <p:cNvSpPr txBox="1"/>
          <p:nvPr/>
        </p:nvSpPr>
        <p:spPr>
          <a:xfrm>
            <a:off x="9213525" y="3003550"/>
            <a:ext cx="6174001" cy="883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l" defTabSz="457200">
              <a:buSzPct val="100000"/>
              <a:buFont typeface="Helvetica"/>
              <a:buChar char="·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b="1">
                <a:latin typeface="+mn-lt"/>
                <a:ea typeface="+mn-ea"/>
                <a:cs typeface="+mn-cs"/>
                <a:sym typeface="Verdana"/>
              </a:rPr>
              <a:t>Neutron</a:t>
            </a:r>
            <a:endParaRPr b="1">
              <a:latin typeface="+mn-lt"/>
              <a:ea typeface="+mn-ea"/>
              <a:cs typeface="+mn-cs"/>
              <a:sym typeface="Verdana"/>
            </a:endParaRPr>
          </a:p>
          <a:p>
            <a:pPr lvl="1" marL="457200" indent="0" algn="l" defTabSz="457200">
              <a:buSzPct val="100000"/>
              <a:buFont typeface="Helvetica"/>
              <a:buChar char="·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Verdana"/>
              </a:rPr>
              <a:t>Refractive Index &lt; 1 for b&gt;1</a:t>
            </a: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marL="457200" indent="0" algn="l" defTabSz="457200">
              <a:buSzPct val="100000"/>
              <a:buFont typeface="Helvetica"/>
              <a:buChar char="·"/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indent="457200"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marL="457200" indent="0" algn="l" defTabSz="457200">
              <a:buSzPct val="100000"/>
              <a:buFont typeface="Helvetica"/>
              <a:buChar char="·"/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indent="457200"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indent="457200"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indent="457200"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indent="457200"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indent="457200"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indent="457200"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indent="457200"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indent="457200"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indent="457200"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indent="457200"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indent="457200"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n-lt"/>
                <a:ea typeface="+mn-ea"/>
                <a:cs typeface="+mn-cs"/>
                <a:sym typeface="Verdana"/>
              </a:rPr>
              <a:t>With neutrons, Lens effect from magnetism is small, hence “CRL”</a:t>
            </a: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indent="457200"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indent="457200"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indent="457200"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indent="457200"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lvl="1" indent="457200"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  <a:p>
            <a:pPr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latin typeface="+mn-lt"/>
              <a:ea typeface="+mn-ea"/>
              <a:cs typeface="+mn-cs"/>
              <a:sym typeface="Verdana"/>
            </a:endParaRPr>
          </a:p>
        </p:txBody>
      </p:sp>
      <p:sp>
        <p:nvSpPr>
          <p:cNvPr id="648" name="Low Z materials with low absorption. Be, Al."/>
          <p:cNvSpPr txBox="1"/>
          <p:nvPr/>
        </p:nvSpPr>
        <p:spPr>
          <a:xfrm>
            <a:off x="520700" y="6651249"/>
            <a:ext cx="6003614" cy="458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6250" tIns="56250" rIns="56250" bIns="56250">
            <a:spAutoFit/>
          </a:bodyPr>
          <a:lstStyle>
            <a:lvl1pPr algn="l" defTabSz="457200"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Low Z materials with low absorption. Be, Al.</a:t>
            </a:r>
          </a:p>
        </p:txBody>
      </p:sp>
      <p:sp>
        <p:nvSpPr>
          <p:cNvPr id="649" name="High b materials with low absorption. Mg2F"/>
          <p:cNvSpPr txBox="1"/>
          <p:nvPr/>
        </p:nvSpPr>
        <p:spPr>
          <a:xfrm>
            <a:off x="9893300" y="6778249"/>
            <a:ext cx="5896209" cy="458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6250" tIns="56250" rIns="56250" bIns="56250">
            <a:spAutoFit/>
          </a:bodyPr>
          <a:lstStyle/>
          <a:p>
            <a:pPr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High b materials with low absorption. Mg</a:t>
            </a:r>
            <a:r>
              <a:rPr baseline="-5999"/>
              <a:t>2</a:t>
            </a:r>
            <a:r>
              <a:t>F</a:t>
            </a:r>
          </a:p>
        </p:txBody>
      </p:sp>
      <p:pic>
        <p:nvPicPr>
          <p:cNvPr id="650" name="image19.png" descr="image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65950" y="9502999"/>
            <a:ext cx="3892950" cy="1571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74718" y="4912731"/>
            <a:ext cx="2857501" cy="41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865991" y="4786510"/>
            <a:ext cx="3505201" cy="46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63129" y="4870598"/>
            <a:ext cx="3670301" cy="482601"/>
          </a:xfrm>
          <a:prstGeom prst="rect">
            <a:avLst/>
          </a:prstGeom>
          <a:ln w="12700">
            <a:miter lim="400000"/>
          </a:ln>
        </p:spPr>
      </p:pic>
      <p:sp>
        <p:nvSpPr>
          <p:cNvPr id="654" name="Line"/>
          <p:cNvSpPr/>
          <p:nvPr/>
        </p:nvSpPr>
        <p:spPr>
          <a:xfrm>
            <a:off x="3403600" y="5752791"/>
            <a:ext cx="1" cy="75735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55" name="Line"/>
          <p:cNvSpPr/>
          <p:nvPr/>
        </p:nvSpPr>
        <p:spPr>
          <a:xfrm>
            <a:off x="12618590" y="5673199"/>
            <a:ext cx="1" cy="75735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656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843585" y="6045339"/>
            <a:ext cx="1520896" cy="312401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Line"/>
          <p:cNvSpPr/>
          <p:nvPr/>
        </p:nvSpPr>
        <p:spPr>
          <a:xfrm>
            <a:off x="3403600" y="7403791"/>
            <a:ext cx="1" cy="75735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58" name="CRL’s are a reasonable way to have low absorption with…"/>
          <p:cNvSpPr txBox="1"/>
          <p:nvPr/>
        </p:nvSpPr>
        <p:spPr>
          <a:xfrm>
            <a:off x="520700" y="8302249"/>
            <a:ext cx="7693111" cy="813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6250" tIns="56250" rIns="56250" bIns="56250">
            <a:spAutoFit/>
          </a:bodyPr>
          <a:lstStyle/>
          <a:p>
            <a:pPr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CRL’s are a reasonable way to have low absorption with</a:t>
            </a:r>
          </a:p>
          <a:p>
            <a:pPr algn="l" defTabSz="457200"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sufficient refraction</a:t>
            </a:r>
          </a:p>
        </p:txBody>
      </p:sp>
      <p:pic>
        <p:nvPicPr>
          <p:cNvPr id="659" name="image16.png" descr="image16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56090" y="9481039"/>
            <a:ext cx="4607570" cy="16234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Multilayers"/>
          <p:cNvSpPr txBox="1"/>
          <p:nvPr/>
        </p:nvSpPr>
        <p:spPr>
          <a:xfrm>
            <a:off x="1521899" y="2372150"/>
            <a:ext cx="1295955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l" defTabSz="457200">
              <a:defRPr b="1" sz="4000"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>
              <a:defRPr b="0">
                <a:latin typeface="Arial"/>
                <a:ea typeface="Arial"/>
                <a:cs typeface="Arial"/>
                <a:sym typeface="Arial"/>
              </a:defRPr>
            </a:pPr>
            <a:r>
              <a:rPr b="1">
                <a:latin typeface="+mn-lt"/>
                <a:ea typeface="+mn-ea"/>
                <a:cs typeface="+mn-cs"/>
                <a:sym typeface="Verdana"/>
              </a:rPr>
              <a:t>Multilayers</a:t>
            </a:r>
          </a:p>
        </p:txBody>
      </p:sp>
      <p:pic>
        <p:nvPicPr>
          <p:cNvPr id="662" name="image20.png" descr="image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64449" y="5715724"/>
            <a:ext cx="5057551" cy="3466801"/>
          </a:xfrm>
          <a:prstGeom prst="rect">
            <a:avLst/>
          </a:prstGeom>
          <a:ln w="12700">
            <a:miter lim="400000"/>
          </a:ln>
        </p:spPr>
      </p:pic>
      <p:sp>
        <p:nvSpPr>
          <p:cNvPr id="663" name="X-ray and neutrons…"/>
          <p:cNvSpPr txBox="1"/>
          <p:nvPr/>
        </p:nvSpPr>
        <p:spPr>
          <a:xfrm>
            <a:off x="1206500" y="3831849"/>
            <a:ext cx="13849312" cy="1068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6250" tIns="56250" rIns="56250" bIns="56250">
            <a:spAutoFit/>
          </a:bodyPr>
          <a:lstStyle/>
          <a:p>
            <a:pPr marL="18097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b="1"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X-ray and neutrons</a:t>
            </a:r>
          </a:p>
          <a:p>
            <a:pPr algn="l" defTabSz="1727200">
              <a:spcBef>
                <a:spcPts val="700"/>
              </a:spcBef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Playing with phase of partial ray reflected from a given layer in the structure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Neutron- and X-ray simulation tools for instruments and experiments"/>
          <p:cNvSpPr txBox="1"/>
          <p:nvPr>
            <p:ph type="body" idx="1"/>
          </p:nvPr>
        </p:nvSpPr>
        <p:spPr>
          <a:xfrm>
            <a:off x="946133" y="1517650"/>
            <a:ext cx="13824001" cy="9969501"/>
          </a:xfrm>
          <a:prstGeom prst="rect">
            <a:avLst/>
          </a:prstGeom>
        </p:spPr>
        <p:txBody>
          <a:bodyPr/>
          <a:lstStyle/>
          <a:p>
            <a:pPr/>
            <a:r>
              <a:t>Neutron- and X-ray simulation tools for instruments and experiments</a:t>
            </a:r>
          </a:p>
        </p:txBody>
      </p:sp>
      <p:pic>
        <p:nvPicPr>
          <p:cNvPr id="218" name="mcstas-logo.pdf" descr="mcstas-log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642" y="12159474"/>
            <a:ext cx="1083653" cy="6367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219" name="DTU_logo.png" descr="DTU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2073" y="12073790"/>
            <a:ext cx="556560" cy="808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23973" y="11958201"/>
            <a:ext cx="910268" cy="910268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McStas and McXtrace: simulation tools for neutron- and X-ray instruments"/>
          <p:cNvSpPr txBox="1"/>
          <p:nvPr/>
        </p:nvSpPr>
        <p:spPr>
          <a:xfrm>
            <a:off x="794642" y="12277393"/>
            <a:ext cx="9186931" cy="332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algn="l">
              <a:buClr>
                <a:srgbClr val="000000"/>
              </a:buClr>
              <a:defRPr b="1" sz="17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/>
            <a:r>
              <a:t>McStas and McXtrace: simulation tools for neutron- and X-ray instruments</a:t>
            </a:r>
          </a:p>
        </p:txBody>
      </p:sp>
      <p:sp>
        <p:nvSpPr>
          <p:cNvPr id="222" name="McStas &amp; McXtrace"/>
          <p:cNvSpPr txBox="1"/>
          <p:nvPr>
            <p:ph type="title"/>
          </p:nvPr>
        </p:nvSpPr>
        <p:spPr>
          <a:xfrm>
            <a:off x="946133" y="-1727200"/>
            <a:ext cx="13824001" cy="2747734"/>
          </a:xfrm>
          <a:prstGeom prst="rect">
            <a:avLst/>
          </a:prstGeom>
        </p:spPr>
        <p:txBody>
          <a:bodyPr/>
          <a:lstStyle/>
          <a:p>
            <a:pPr/>
            <a:r>
              <a:t>McStas &amp; McXtrace</a:t>
            </a:r>
          </a:p>
        </p:txBody>
      </p:sp>
      <p:sp>
        <p:nvSpPr>
          <p:cNvPr id="223" name="Slide Number"/>
          <p:cNvSpPr txBox="1"/>
          <p:nvPr>
            <p:ph type="sldNum" sz="quarter" idx="2"/>
          </p:nvPr>
        </p:nvSpPr>
        <p:spPr>
          <a:xfrm>
            <a:off x="1081600" y="12632987"/>
            <a:ext cx="141883" cy="241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4" name="mcxtrace-logo-1.pdf" descr="mcxtrace-logo-1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966466" y="12160482"/>
            <a:ext cx="1083653" cy="63675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7" name="Group"/>
          <p:cNvGrpSpPr/>
          <p:nvPr/>
        </p:nvGrpSpPr>
        <p:grpSpPr>
          <a:xfrm>
            <a:off x="146445" y="2589340"/>
            <a:ext cx="16261444" cy="8633988"/>
            <a:chOff x="0" y="0"/>
            <a:chExt cx="16261443" cy="8633987"/>
          </a:xfrm>
        </p:grpSpPr>
        <p:pic>
          <p:nvPicPr>
            <p:cNvPr id="225" name="Screenshot 2023-05-18 at 10.36.19.png" descr="Screenshot 2023-05-18 at 10.36.19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8575015" cy="83892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6" name="Group" descr="Group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8260438" y="806310"/>
              <a:ext cx="8001006" cy="78276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Multilayers"/>
          <p:cNvSpPr txBox="1"/>
          <p:nvPr/>
        </p:nvSpPr>
        <p:spPr>
          <a:xfrm>
            <a:off x="1521899" y="2372150"/>
            <a:ext cx="1295955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l" defTabSz="457200">
              <a:defRPr b="1" sz="4000"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>
              <a:defRPr b="0">
                <a:latin typeface="Arial"/>
                <a:ea typeface="Arial"/>
                <a:cs typeface="Arial"/>
                <a:sym typeface="Arial"/>
              </a:defRPr>
            </a:pPr>
            <a:r>
              <a:rPr b="1">
                <a:latin typeface="+mn-lt"/>
                <a:ea typeface="+mn-ea"/>
                <a:cs typeface="+mn-cs"/>
                <a:sym typeface="Verdana"/>
              </a:rPr>
              <a:t>Multilayers</a:t>
            </a:r>
          </a:p>
        </p:txBody>
      </p:sp>
      <p:pic>
        <p:nvPicPr>
          <p:cNvPr id="666" name="image20.png" descr="image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2449" y="4864824"/>
            <a:ext cx="5057551" cy="3466801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X-rays:…"/>
          <p:cNvSpPr txBox="1"/>
          <p:nvPr/>
        </p:nvSpPr>
        <p:spPr>
          <a:xfrm>
            <a:off x="1206500" y="3831849"/>
            <a:ext cx="13645467" cy="77917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6250" tIns="56250" rIns="56250" bIns="56250">
            <a:spAutoFit/>
          </a:bodyPr>
          <a:lstStyle/>
          <a:p>
            <a:pPr marL="18097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b="1"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X-rays:</a:t>
            </a:r>
          </a:p>
          <a:p>
            <a:pPr algn="l" defTabSz="1727200">
              <a:spcBef>
                <a:spcPts val="700"/>
              </a:spcBef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algn="l" defTabSz="1727200">
              <a:spcBef>
                <a:spcPts val="700"/>
              </a:spcBef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algn="l" defTabSz="1727200">
              <a:spcBef>
                <a:spcPts val="700"/>
              </a:spcBef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algn="l" defTabSz="1727200">
              <a:spcBef>
                <a:spcPts val="700"/>
              </a:spcBef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algn="l" defTabSz="1727200">
              <a:spcBef>
                <a:spcPts val="700"/>
              </a:spcBef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algn="l" defTabSz="1727200">
              <a:spcBef>
                <a:spcPts val="700"/>
              </a:spcBef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algn="l" defTabSz="1727200">
              <a:spcBef>
                <a:spcPts val="700"/>
              </a:spcBef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algn="l" defTabSz="1727200">
              <a:spcBef>
                <a:spcPts val="700"/>
              </a:spcBef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algn="l" defTabSz="1727200">
              <a:spcBef>
                <a:spcPts val="700"/>
              </a:spcBef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algn="l" defTabSz="1727200">
              <a:spcBef>
                <a:spcPts val="700"/>
              </a:spcBef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algn="l" defTabSz="1727200">
              <a:spcBef>
                <a:spcPts val="700"/>
              </a:spcBef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algn="l" defTabSz="1727200">
              <a:spcBef>
                <a:spcPts val="700"/>
              </a:spcBef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Superstructure often used as “monochromator” - also in focusing geometry</a:t>
            </a:r>
          </a:p>
          <a:p>
            <a:pPr marL="18097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-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When used as monochromator, use one of the first “side peaks” on the </a:t>
            </a:r>
            <a:br/>
            <a:r>
              <a:t>reflectivity curve</a:t>
            </a:r>
          </a:p>
        </p:txBody>
      </p:sp>
      <p:pic>
        <p:nvPicPr>
          <p:cNvPr id="66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96932" y="4350593"/>
            <a:ext cx="5791201" cy="5511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88853" y="-965266"/>
            <a:ext cx="8023344" cy="5331066"/>
          </a:xfrm>
          <a:prstGeom prst="rect">
            <a:avLst/>
          </a:prstGeom>
          <a:ln w="12700">
            <a:miter lim="400000"/>
          </a:ln>
        </p:spPr>
      </p:pic>
      <p:sp>
        <p:nvSpPr>
          <p:cNvPr id="671" name="Neutrons:…"/>
          <p:cNvSpPr txBox="1"/>
          <p:nvPr/>
        </p:nvSpPr>
        <p:spPr>
          <a:xfrm>
            <a:off x="390234" y="3844549"/>
            <a:ext cx="13824532" cy="7884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6250" tIns="56250" rIns="56250" bIns="56250">
            <a:spAutoFit/>
          </a:bodyPr>
          <a:lstStyle/>
          <a:p>
            <a:pPr marL="18097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•"/>
              <a:defRPr b="1"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Neutrons:</a:t>
            </a:r>
          </a:p>
          <a:p>
            <a:pPr algn="l" defTabSz="1727200">
              <a:spcBef>
                <a:spcPts val="700"/>
              </a:spcBef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algn="l" defTabSz="1727200">
              <a:spcBef>
                <a:spcPts val="700"/>
              </a:spcBef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algn="l" defTabSz="1727200">
              <a:spcBef>
                <a:spcPts val="700"/>
              </a:spcBef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algn="l" defTabSz="1727200">
              <a:spcBef>
                <a:spcPts val="700"/>
              </a:spcBef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algn="l" defTabSz="1727200">
              <a:spcBef>
                <a:spcPts val="700"/>
              </a:spcBef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algn="l" defTabSz="1727200">
              <a:spcBef>
                <a:spcPts val="700"/>
              </a:spcBef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algn="l" defTabSz="1727200">
              <a:spcBef>
                <a:spcPts val="700"/>
              </a:spcBef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algn="l" defTabSz="1727200">
              <a:spcBef>
                <a:spcPts val="700"/>
              </a:spcBef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algn="l" defTabSz="1727200">
              <a:spcBef>
                <a:spcPts val="700"/>
              </a:spcBef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algn="l" defTabSz="1727200">
              <a:spcBef>
                <a:spcPts val="700"/>
              </a:spcBef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algn="l" defTabSz="1727200">
              <a:spcBef>
                <a:spcPts val="700"/>
              </a:spcBef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</a:p>
          <a:p>
            <a:pPr algn="l" defTabSz="1727200">
              <a:spcBef>
                <a:spcPts val="700"/>
              </a:spcBef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Superstructure “extends” the total-reflection range in Q by “Bragg peaks”</a:t>
            </a:r>
          </a:p>
          <a:p>
            <a:pPr marL="18097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-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ideally a wide, flat distribution</a:t>
            </a:r>
          </a:p>
          <a:p>
            <a:pPr marL="180975" indent="-180975" algn="l" defTabSz="1727200">
              <a:spcBef>
                <a:spcPts val="700"/>
              </a:spcBef>
              <a:buClr>
                <a:srgbClr val="AD4642"/>
              </a:buClr>
              <a:buSzPct val="100000"/>
              <a:buChar char="-"/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used in all kinds of neutron optics, but specifically in guides - “optical fibre”</a:t>
            </a:r>
          </a:p>
        </p:txBody>
      </p:sp>
      <p:sp>
        <p:nvSpPr>
          <p:cNvPr id="672" name="Multilayers"/>
          <p:cNvSpPr txBox="1"/>
          <p:nvPr/>
        </p:nvSpPr>
        <p:spPr>
          <a:xfrm>
            <a:off x="1521899" y="2372150"/>
            <a:ext cx="1295955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l" defTabSz="457200">
              <a:defRPr b="1" sz="4000"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>
              <a:defRPr b="0">
                <a:latin typeface="Arial"/>
                <a:ea typeface="Arial"/>
                <a:cs typeface="Arial"/>
                <a:sym typeface="Arial"/>
              </a:defRPr>
            </a:pPr>
            <a:r>
              <a:rPr b="1">
                <a:latin typeface="+mn-lt"/>
                <a:ea typeface="+mn-ea"/>
                <a:cs typeface="+mn-cs"/>
                <a:sym typeface="Verdana"/>
              </a:rPr>
              <a:t>Multilayers</a:t>
            </a:r>
          </a:p>
        </p:txBody>
      </p:sp>
      <p:pic>
        <p:nvPicPr>
          <p:cNvPr id="67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15859" y="3226352"/>
            <a:ext cx="10473982" cy="68321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676" name="mcstas-logo.pdf" descr="mcstas-log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642" y="12159474"/>
            <a:ext cx="1083653" cy="6367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677" name="DTU_logo.png" descr="DTU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2073" y="12073790"/>
            <a:ext cx="556560" cy="808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678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23973" y="11958201"/>
            <a:ext cx="910268" cy="910268"/>
          </a:xfrm>
          <a:prstGeom prst="rect">
            <a:avLst/>
          </a:prstGeom>
          <a:ln w="12700">
            <a:miter lim="400000"/>
          </a:ln>
        </p:spPr>
      </p:pic>
      <p:sp>
        <p:nvSpPr>
          <p:cNvPr id="679" name="McStas and McXtrace: simulation tools for neutron- and X-ray instruments"/>
          <p:cNvSpPr txBox="1"/>
          <p:nvPr/>
        </p:nvSpPr>
        <p:spPr>
          <a:xfrm>
            <a:off x="794642" y="12277393"/>
            <a:ext cx="9186931" cy="332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algn="l">
              <a:buClr>
                <a:srgbClr val="000000"/>
              </a:buClr>
              <a:defRPr b="1" sz="17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/>
            <a:r>
              <a:t>McStas and McXtrace: simulation tools for neutron- and X-ray instruments</a:t>
            </a:r>
          </a:p>
        </p:txBody>
      </p:sp>
      <p:pic>
        <p:nvPicPr>
          <p:cNvPr id="680" name="droppedImage.png" descr="dropped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02400" y="7683500"/>
            <a:ext cx="9719985" cy="32258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sp>
        <p:nvSpPr>
          <p:cNvPr id="6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82" name="mcxtrace-logo-1.pdf" descr="mcxtrace-logo-1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966466" y="12160482"/>
            <a:ext cx="1083653" cy="636756"/>
          </a:xfrm>
          <a:prstGeom prst="rect">
            <a:avLst/>
          </a:prstGeom>
          <a:ln w="12700">
            <a:miter lim="400000"/>
          </a:ln>
        </p:spPr>
      </p:pic>
      <p:pic>
        <p:nvPicPr>
          <p:cNvPr id="683" name="droppedImage.pdf" descr="dropped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-138473" y="2922073"/>
            <a:ext cx="6286501" cy="4739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84" name="droppedImage.pdf" descr="dropped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8654" y="7454900"/>
            <a:ext cx="6923021" cy="5334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685" name="image.png" descr="image.png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654800" y="10008714"/>
            <a:ext cx="5753100" cy="3378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6" name="droppedImage.png" descr="dropped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633200" y="9956800"/>
            <a:ext cx="4635500" cy="3708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687" name="image18.png" descr="image18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158181" y="4874369"/>
            <a:ext cx="4399401" cy="2747605"/>
          </a:xfrm>
          <a:prstGeom prst="rect">
            <a:avLst/>
          </a:prstGeom>
          <a:ln w="12700">
            <a:miter lim="400000"/>
          </a:ln>
        </p:spPr>
      </p:pic>
      <p:pic>
        <p:nvPicPr>
          <p:cNvPr id="688" name="psd_1e9_new copy.pdf" descr="psd_1e9_new copy.pdf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9512865" y="12700"/>
            <a:ext cx="7083613" cy="5473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89" name="Image" descr="Image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2517324" y="3309624"/>
            <a:ext cx="3981938" cy="3000198"/>
          </a:xfrm>
          <a:prstGeom prst="rect">
            <a:avLst/>
          </a:prstGeom>
          <a:ln w="12700">
            <a:miter lim="400000"/>
          </a:ln>
        </p:spPr>
      </p:pic>
      <p:pic>
        <p:nvPicPr>
          <p:cNvPr id="690" name="Image" descr="Image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0530196" y="5847987"/>
            <a:ext cx="3675993" cy="2837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91" name="image17.png" descr="image17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3977477" y="4121411"/>
            <a:ext cx="11107746" cy="4011043"/>
          </a:xfrm>
          <a:prstGeom prst="rect">
            <a:avLst/>
          </a:prstGeom>
          <a:ln w="12700">
            <a:miter lim="400000"/>
          </a:ln>
        </p:spPr>
      </p:pic>
      <p:sp>
        <p:nvSpPr>
          <p:cNvPr id="692" name="Example suite - instruments: 247 McStas 63 McXtr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suite - instruments:</a:t>
            </a:r>
            <a:br/>
            <a:r>
              <a:t>247 McStas</a:t>
            </a:r>
            <a:br/>
            <a:r>
              <a:t>63 McXtrace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Question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Questions?</a:t>
            </a:r>
          </a:p>
        </p:txBody>
      </p:sp>
      <p:sp>
        <p:nvSpPr>
          <p:cNvPr id="695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Now we proceed to the simul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Now we proceed to the simulations</a:t>
            </a:r>
          </a:p>
        </p:txBody>
      </p:sp>
      <p:sp>
        <p:nvSpPr>
          <p:cNvPr id="699" name="Form groups of 2 to work together, e.g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Form groups of 2 to work together, e.g.</a:t>
            </a:r>
          </a:p>
          <a:p>
            <a:pPr lvl="1" marL="733623" indent="-354211">
              <a:buChar char="•"/>
            </a:pPr>
            <a:r>
              <a:t>Take turns @ keyboard</a:t>
            </a:r>
          </a:p>
          <a:p>
            <a:pPr lvl="1" marL="733623" indent="-354211">
              <a:buChar char="•"/>
            </a:pPr>
            <a:r>
              <a:t>Discuss as you go along, interact and compare results</a:t>
            </a:r>
          </a:p>
          <a:p>
            <a:pPr/>
          </a:p>
          <a:p>
            <a:pPr/>
            <a:r>
              <a:t>Use </a:t>
            </a:r>
            <a:r>
              <a:rPr u="sng">
                <a:hlinkClick r:id="rId2" invalidUrl="" action="" tgtFrame="" tooltip="" history="1" highlightClick="0" endSnd="0"/>
              </a:rPr>
              <a:t>https://e-learning.pan-training.eu/course/view.php?id=104</a:t>
            </a:r>
            <a:r>
              <a:t> to access McStas and McXtrace</a:t>
            </a:r>
            <a:br/>
            <a:r>
              <a:t>(I demo this at first)</a:t>
            </a:r>
          </a:p>
        </p:txBody>
      </p:sp>
      <p:sp>
        <p:nvSpPr>
          <p:cNvPr id="7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Flexible, general simulation utility for neutron scattering experiments.…"/>
          <p:cNvSpPr txBox="1"/>
          <p:nvPr>
            <p:ph type="body" idx="1"/>
          </p:nvPr>
        </p:nvSpPr>
        <p:spPr>
          <a:xfrm>
            <a:off x="1092200" y="3035300"/>
            <a:ext cx="13824002" cy="9969500"/>
          </a:xfrm>
          <a:prstGeom prst="rect">
            <a:avLst/>
          </a:prstGeom>
        </p:spPr>
        <p:txBody>
          <a:bodyPr/>
          <a:lstStyle/>
          <a:p>
            <a:pPr/>
            <a:r>
              <a:t>Flexible, general simulation utility for neutron scattering experiments.</a:t>
            </a:r>
          </a:p>
          <a:p>
            <a:pPr/>
          </a:p>
          <a:p>
            <a:pPr/>
            <a:r>
              <a:t>Original design for </a:t>
            </a:r>
            <a:r>
              <a:rPr b="1"/>
              <a:t>M</a:t>
            </a:r>
            <a:r>
              <a:t>onte </a:t>
            </a:r>
            <a:r>
              <a:rPr b="1"/>
              <a:t>c</a:t>
            </a:r>
            <a:r>
              <a:t>arlo </a:t>
            </a:r>
            <a:r>
              <a:rPr b="1"/>
              <a:t>S</a:t>
            </a:r>
            <a:r>
              <a:t>imulation of </a:t>
            </a:r>
            <a:r>
              <a:rPr b="1"/>
              <a:t>t</a:t>
            </a:r>
            <a:r>
              <a:t>riple </a:t>
            </a:r>
            <a:r>
              <a:rPr b="1"/>
              <a:t>a</a:t>
            </a:r>
            <a:r>
              <a:t>xis </a:t>
            </a:r>
            <a:r>
              <a:rPr b="1"/>
              <a:t>s</a:t>
            </a:r>
            <a:r>
              <a:t>pectrometers</a:t>
            </a:r>
          </a:p>
          <a:p>
            <a:pPr/>
          </a:p>
          <a:p>
            <a:pPr/>
            <a:r>
              <a:t>Developed at DTU Physics, ILL, PSI, Uni CPH, </a:t>
            </a:r>
            <a:r>
              <a:rPr b="1"/>
              <a:t>ESS</a:t>
            </a:r>
          </a:p>
          <a:p>
            <a:pPr/>
          </a:p>
          <a:p>
            <a:pPr/>
            <a:r>
              <a:t>V. 1.0 by K Nielsen &amp; K Lefmann (1998) RISØ</a:t>
            </a:r>
          </a:p>
          <a:p>
            <a:pPr/>
          </a:p>
          <a:p>
            <a:pPr/>
            <a:r>
              <a:t>Currently ~ 4 people full time plus students</a:t>
            </a:r>
          </a:p>
        </p:txBody>
      </p:sp>
      <p:pic>
        <p:nvPicPr>
          <p:cNvPr id="230" name="mcstas-logo.pdf" descr="mcstas-log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642" y="12159474"/>
            <a:ext cx="1083653" cy="6367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231" name="DTU_logo.png" descr="DTU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2073" y="12073790"/>
            <a:ext cx="556560" cy="808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23973" y="11958201"/>
            <a:ext cx="910268" cy="910268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McStas and McXtrace: simulation tools for neutron- and X-ray instruments"/>
          <p:cNvSpPr txBox="1"/>
          <p:nvPr/>
        </p:nvSpPr>
        <p:spPr>
          <a:xfrm>
            <a:off x="794642" y="12277393"/>
            <a:ext cx="9186931" cy="332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algn="l">
              <a:buClr>
                <a:srgbClr val="000000"/>
              </a:buClr>
              <a:defRPr b="1" sz="17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/>
            <a:r>
              <a:t>McStas and McXtrace: simulation tools for neutron- and X-ray instruments</a:t>
            </a:r>
          </a:p>
        </p:txBody>
      </p:sp>
      <p:pic>
        <p:nvPicPr>
          <p:cNvPr id="234" name="droppedImage.png" descr="dropped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59300" y="7857358"/>
            <a:ext cx="1727200" cy="1667642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McStas 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Introduction</a:t>
            </a:r>
          </a:p>
        </p:txBody>
      </p:sp>
      <p:sp>
        <p:nvSpPr>
          <p:cNvPr id="2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7" name="mcxtrace-logo-1.pdf" descr="mcxtrace-logo-1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966466" y="12160482"/>
            <a:ext cx="1083653" cy="63675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0" name="Group"/>
          <p:cNvGrpSpPr/>
          <p:nvPr/>
        </p:nvGrpSpPr>
        <p:grpSpPr>
          <a:xfrm>
            <a:off x="6985000" y="7934904"/>
            <a:ext cx="1699518" cy="915417"/>
            <a:chOff x="0" y="5841"/>
            <a:chExt cx="1699517" cy="915416"/>
          </a:xfrm>
        </p:grpSpPr>
        <p:sp>
          <p:nvSpPr>
            <p:cNvPr id="238" name="Rectangle"/>
            <p:cNvSpPr/>
            <p:nvPr/>
          </p:nvSpPr>
          <p:spPr>
            <a:xfrm>
              <a:off x="0" y="33837"/>
              <a:ext cx="1687711" cy="870646"/>
            </a:xfrm>
            <a:prstGeom prst="rect">
              <a:avLst/>
            </a:prstGeom>
            <a:noFill/>
            <a:ln w="38100" cap="flat">
              <a:solidFill>
                <a:srgbClr val="008AD6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54186" marR="54186" algn="l" defTabSz="599016">
                <a:lnSpc>
                  <a:spcPct val="93000"/>
                </a:lnSpc>
                <a:defRPr sz="32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39" name="GNU GPL license…"/>
            <p:cNvSpPr txBox="1"/>
            <p:nvPr/>
          </p:nvSpPr>
          <p:spPr>
            <a:xfrm>
              <a:off x="10417" y="5842"/>
              <a:ext cx="1689101" cy="9154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spAutoFit/>
            </a:bodyPr>
            <a:lstStyle/>
            <a:p>
              <a:pPr marL="7066" marR="7066" defTabSz="599016">
                <a:lnSpc>
                  <a:spcPct val="96000"/>
                </a:lnSpc>
                <a:buClr>
                  <a:srgbClr val="000000"/>
                </a:buClr>
                <a:buFont typeface="Wingdings"/>
                <a:tabLst>
                  <a:tab pos="698500" algn="l"/>
                  <a:tab pos="1371600" algn="l"/>
                  <a:tab pos="1714500" algn="l"/>
                </a:tabLst>
                <a:defRPr sz="32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sz="2000">
                  <a:latin typeface="+mn-lt"/>
                  <a:ea typeface="+mn-ea"/>
                  <a:cs typeface="+mn-cs"/>
                  <a:sym typeface="Verdana"/>
                </a:rPr>
                <a:t> GNU GPL license</a:t>
              </a:r>
              <a:endParaRPr sz="2000">
                <a:latin typeface="+mn-lt"/>
                <a:ea typeface="+mn-ea"/>
                <a:cs typeface="+mn-cs"/>
                <a:sym typeface="Verdana"/>
              </a:endParaRPr>
            </a:p>
            <a:p>
              <a:pPr marL="7066" marR="7066" defTabSz="599016">
                <a:lnSpc>
                  <a:spcPct val="96000"/>
                </a:lnSpc>
                <a:buClr>
                  <a:srgbClr val="000000"/>
                </a:buClr>
                <a:buFont typeface="Wingdings"/>
                <a:tabLst>
                  <a:tab pos="698500" algn="l"/>
                  <a:tab pos="1371600" algn="l"/>
                  <a:tab pos="1714500" algn="l"/>
                </a:tabLst>
                <a:defRPr sz="20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Verdana"/>
                </a:defRPr>
              </a:pPr>
              <a:r>
                <a:t>Open Source</a:t>
              </a:r>
            </a:p>
          </p:txBody>
        </p:sp>
      </p:grpSp>
      <p:sp>
        <p:nvSpPr>
          <p:cNvPr id="241" name="mcstas-users@mcstas.org mailinglist"/>
          <p:cNvSpPr txBox="1"/>
          <p:nvPr/>
        </p:nvSpPr>
        <p:spPr>
          <a:xfrm>
            <a:off x="7480300" y="10485967"/>
            <a:ext cx="872490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algn="l">
              <a:buClr>
                <a:srgbClr val="000000"/>
              </a:buClr>
              <a:defRPr sz="3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rPr>
                <a:hlinkClick r:id="rId7" invalidUrl="" action="" tgtFrame="" tooltip="" history="1" highlightClick="0" endSnd="0"/>
              </a:rPr>
              <a:t>mcstas-users@mcstas.org</a:t>
            </a:r>
            <a:r>
              <a:t> mailinglist</a:t>
            </a:r>
          </a:p>
        </p:txBody>
      </p:sp>
      <p:sp>
        <p:nvSpPr>
          <p:cNvPr id="242" name="Project website at…"/>
          <p:cNvSpPr txBox="1"/>
          <p:nvPr/>
        </p:nvSpPr>
        <p:spPr>
          <a:xfrm>
            <a:off x="1104900" y="10160000"/>
            <a:ext cx="5956300" cy="106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algn="l">
              <a:buClr>
                <a:srgbClr val="000000"/>
              </a:buClr>
              <a:defRPr sz="3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t>Project website at</a:t>
            </a:r>
          </a:p>
          <a:p>
            <a:pPr algn="l">
              <a:buClr>
                <a:srgbClr val="000000"/>
              </a:buClr>
              <a:defRPr sz="3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pPr>
            <a:r>
              <a:rPr>
                <a:hlinkClick r:id="rId8" invalidUrl="" action="" tgtFrame="" tooltip="" history="1" highlightClick="0" endSnd="0"/>
              </a:rPr>
              <a:t>http://www.mcstas.org</a:t>
            </a:r>
          </a:p>
        </p:txBody>
      </p:sp>
      <p:pic>
        <p:nvPicPr>
          <p:cNvPr id="243" name="Screenshot 2024-09-21 at 12.49.27.png" descr="Screenshot 2024-09-21 at 12.49.27.png"/>
          <p:cNvPicPr>
            <a:picLocks noChangeAspect="1"/>
          </p:cNvPicPr>
          <p:nvPr/>
        </p:nvPicPr>
        <p:blipFill>
          <a:blip r:embed="rId9">
            <a:extLst/>
          </a:blip>
          <a:srcRect l="34" t="0" r="34" b="0"/>
          <a:stretch>
            <a:fillRect/>
          </a:stretch>
        </p:blipFill>
        <p:spPr>
          <a:xfrm>
            <a:off x="9786836" y="5567133"/>
            <a:ext cx="6711643" cy="51110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6" name="mcstas-logo.pdf" descr="mcstas-log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642" y="12159474"/>
            <a:ext cx="1083653" cy="6367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247" name="DTU_logo.png" descr="DTU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2073" y="12073790"/>
            <a:ext cx="556560" cy="808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23973" y="11958201"/>
            <a:ext cx="910268" cy="910268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McStas and McXtrace: simulation tools for neutron- and X-ray instruments"/>
          <p:cNvSpPr txBox="1"/>
          <p:nvPr/>
        </p:nvSpPr>
        <p:spPr>
          <a:xfrm>
            <a:off x="794642" y="12277393"/>
            <a:ext cx="9186931" cy="332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algn="l">
              <a:buClr>
                <a:srgbClr val="000000"/>
              </a:buClr>
              <a:defRPr b="1" sz="17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/>
            <a:r>
              <a:t>McStas and McXtrace: simulation tools for neutron- and X-ray instruments</a:t>
            </a:r>
          </a:p>
        </p:txBody>
      </p:sp>
      <p:sp>
        <p:nvSpPr>
          <p:cNvPr id="250" name="Slide Number"/>
          <p:cNvSpPr txBox="1"/>
          <p:nvPr>
            <p:ph type="sldNum" sz="quarter" idx="2"/>
          </p:nvPr>
        </p:nvSpPr>
        <p:spPr>
          <a:xfrm>
            <a:off x="1081600" y="12632987"/>
            <a:ext cx="141883" cy="241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1" name="mcxtrace-logo-1.pdf" descr="mcxtrace-logo-1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966466" y="12160482"/>
            <a:ext cx="1083653" cy="6367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Screenshot 2024-09-21 at 12.47.43.png" descr="Screenshot 2024-09-21 at 12.47.43.png"/>
          <p:cNvPicPr>
            <a:picLocks noChangeAspect="1"/>
          </p:cNvPicPr>
          <p:nvPr/>
        </p:nvPicPr>
        <p:blipFill>
          <a:blip r:embed="rId6">
            <a:extLst/>
          </a:blip>
          <a:srcRect l="4324" t="4074" r="4168" b="7993"/>
          <a:stretch>
            <a:fillRect/>
          </a:stretch>
        </p:blipFill>
        <p:spPr>
          <a:xfrm>
            <a:off x="690363" y="1982029"/>
            <a:ext cx="14875273" cy="10344225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McXtrace - same idea, but for X-rays (2009-)"/>
          <p:cNvSpPr txBox="1"/>
          <p:nvPr/>
        </p:nvSpPr>
        <p:spPr>
          <a:xfrm>
            <a:off x="862186" y="-1072513"/>
            <a:ext cx="14531628" cy="2747735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>
            <a:lvl1pPr algn="l" defTabSz="1727200">
              <a:defRPr b="1" sz="4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/>
            <a:r>
              <a:t>McXtrace - same idea, but for X-rays (2009-)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image7.png" descr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78250" y="11360150"/>
            <a:ext cx="5943601" cy="1095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image23.png" descr="image2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57969" y="3942015"/>
            <a:ext cx="8773808" cy="63618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image24.png" descr="image2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2921" y="4951269"/>
            <a:ext cx="7785100" cy="574075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Both neutrons and X-rays interact with atoms"/>
          <p:cNvSpPr txBox="1"/>
          <p:nvPr>
            <p:ph type="title"/>
          </p:nvPr>
        </p:nvSpPr>
        <p:spPr>
          <a:xfrm>
            <a:off x="-1" y="651749"/>
            <a:ext cx="16230601" cy="1755525"/>
          </a:xfrm>
          <a:prstGeom prst="rect">
            <a:avLst/>
          </a:prstGeom>
        </p:spPr>
        <p:txBody>
          <a:bodyPr lIns="0" tIns="0" rIns="0" bIns="0" anchor="b">
            <a:normAutofit fontScale="100000" lnSpcReduction="0"/>
          </a:bodyPr>
          <a:lstStyle>
            <a:lvl1pPr defTabSz="886968">
              <a:defRPr sz="6402"/>
            </a:lvl1pPr>
          </a:lstStyle>
          <a:p>
            <a:pPr/>
            <a:r>
              <a:t>Both neutrons and X-rays interact with atoms</a:t>
            </a:r>
          </a:p>
        </p:txBody>
      </p:sp>
      <p:sp>
        <p:nvSpPr>
          <p:cNvPr id="259" name="X-rays “see” the electron cloud surrounding the atomic nucleus – the higher atomic no. ‘Z’, the more scattering…"/>
          <p:cNvSpPr txBox="1"/>
          <p:nvPr>
            <p:ph type="body" idx="1"/>
          </p:nvPr>
        </p:nvSpPr>
        <p:spPr>
          <a:xfrm>
            <a:off x="927199" y="1461840"/>
            <a:ext cx="14566901" cy="10679907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marL="226695" indent="-85951">
              <a:spcBef>
                <a:spcPts val="0"/>
              </a:spcBef>
              <a:buClr>
                <a:srgbClr val="9B3333"/>
              </a:buClr>
              <a:buFont typeface="Verdana"/>
              <a:defRPr sz="3400"/>
            </a:pPr>
          </a:p>
          <a:p>
            <a:pPr marL="226695" indent="-85951">
              <a:buClr>
                <a:srgbClr val="9B3333"/>
              </a:buClr>
              <a:buFont typeface="Verdana"/>
            </a:pPr>
            <a:r>
              <a:rPr sz="3400"/>
              <a:t>X-rays </a:t>
            </a:r>
            <a:r>
              <a:rPr sz="3400"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sz="3400"/>
              <a:t>see</a:t>
            </a:r>
            <a:r>
              <a:rPr sz="3400"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sz="3400"/>
              <a:t> the electron cloud surrounding the atomic nucleus – the higher atomic no. ‘Z’, the more scattering</a:t>
            </a:r>
            <a:endParaRPr sz="3400"/>
          </a:p>
          <a:p>
            <a:pPr marL="226695" indent="-85951">
              <a:buClr>
                <a:srgbClr val="9B3333"/>
              </a:buClr>
              <a:buFont typeface="Verdana"/>
            </a:pPr>
            <a:r>
              <a:rPr sz="3400"/>
              <a:t>In contrast neutrons </a:t>
            </a:r>
            <a:r>
              <a:rPr sz="3400"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sz="3400"/>
              <a:t>see</a:t>
            </a:r>
            <a:r>
              <a:rPr sz="3400"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sz="3400"/>
              <a:t> the nucleus – no simple connection between level of scattering and atomic no.</a:t>
            </a:r>
            <a:endParaRPr sz="3400"/>
          </a:p>
          <a:p>
            <a:pPr marL="282310" indent="-141566">
              <a:buClr>
                <a:srgbClr val="9B3333"/>
              </a:buClr>
              <a:buFont typeface="Verdana"/>
            </a:pPr>
            <a:endParaRPr sz="3400"/>
          </a:p>
          <a:p>
            <a:pPr marL="282310" indent="-141566">
              <a:buClr>
                <a:srgbClr val="9B3333"/>
              </a:buClr>
              <a:buFont typeface="Verdana"/>
            </a:pPr>
            <a:endParaRPr sz="3400"/>
          </a:p>
          <a:p>
            <a:pPr marL="282310" indent="-141566">
              <a:buClr>
                <a:srgbClr val="9B3333"/>
              </a:buClr>
              <a:buFont typeface="Verdana"/>
            </a:pPr>
            <a:endParaRPr sz="3400"/>
          </a:p>
          <a:p>
            <a:pPr marL="282310" indent="-141566">
              <a:buClr>
                <a:srgbClr val="9B3333"/>
              </a:buClr>
              <a:buFont typeface="Verdana"/>
            </a:pPr>
            <a:endParaRPr sz="3400"/>
          </a:p>
          <a:p>
            <a:pPr marL="282310" indent="-141566">
              <a:buClr>
                <a:srgbClr val="9B3333"/>
              </a:buClr>
              <a:buFont typeface="Verdana"/>
            </a:pPr>
            <a:endParaRPr sz="3400"/>
          </a:p>
          <a:p>
            <a:pPr marL="282310" indent="-141566">
              <a:buClr>
                <a:srgbClr val="9B3333"/>
              </a:buClr>
              <a:buFont typeface="Verdana"/>
            </a:pPr>
            <a:endParaRPr sz="3400"/>
          </a:p>
          <a:p>
            <a:pPr marL="282310" indent="-141566">
              <a:buClr>
                <a:srgbClr val="9B3333"/>
              </a:buClr>
              <a:buFont typeface="Verdana"/>
            </a:pPr>
            <a:endParaRPr sz="3400"/>
          </a:p>
          <a:p>
            <a:pPr marL="226695" indent="-85951">
              <a:buClr>
                <a:srgbClr val="9B3333"/>
              </a:buClr>
              <a:buFont typeface="Verdana"/>
            </a:pPr>
            <a:r>
              <a:rPr sz="3400"/>
              <a:t>Result: Two very different response/contrasts</a:t>
            </a:r>
          </a:p>
        </p:txBody>
      </p:sp>
      <p:pic>
        <p:nvPicPr>
          <p:cNvPr id="260" name="DTU_logo.png" descr="DTU_log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537250" y="11741150"/>
            <a:ext cx="488951" cy="6652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image9.png" descr="image9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291684" y="11744126"/>
            <a:ext cx="939801" cy="6607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image4.png" descr="image4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608719" y="11632969"/>
            <a:ext cx="1440161" cy="745910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Oval"/>
          <p:cNvSpPr/>
          <p:nvPr/>
        </p:nvSpPr>
        <p:spPr>
          <a:xfrm>
            <a:off x="165100" y="7708900"/>
            <a:ext cx="2866331" cy="1797593"/>
          </a:xfrm>
          <a:prstGeom prst="ellipse">
            <a:avLst/>
          </a:prstGeom>
          <a:ln w="50800">
            <a:solidFill>
              <a:srgbClr val="666666"/>
            </a:solidFill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64" name="Line"/>
          <p:cNvSpPr/>
          <p:nvPr/>
        </p:nvSpPr>
        <p:spPr>
          <a:xfrm>
            <a:off x="2984499" y="8851899"/>
            <a:ext cx="7161611" cy="14991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65" name="Large contrast H vs D,…"/>
          <p:cNvSpPr txBox="1"/>
          <p:nvPr/>
        </p:nvSpPr>
        <p:spPr>
          <a:xfrm>
            <a:off x="10152916" y="9626600"/>
            <a:ext cx="4627167" cy="14986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/>
            </a:pPr>
            <a:r>
              <a:t>Large contrast H vs D,</a:t>
            </a:r>
          </a:p>
          <a:p>
            <a:pPr algn="l">
              <a:defRPr sz="3200"/>
            </a:pPr>
            <a:r>
              <a:t>ideal for biological systems,</a:t>
            </a:r>
          </a:p>
          <a:p>
            <a:pPr algn="l">
              <a:defRPr sz="3200"/>
            </a:pPr>
            <a:r>
              <a:t>via deuteration</a:t>
            </a:r>
          </a:p>
        </p:txBody>
      </p:sp>
      <p:sp>
        <p:nvSpPr>
          <p:cNvPr id="266" name="Neutron magnetic moment,…"/>
          <p:cNvSpPr txBox="1"/>
          <p:nvPr/>
        </p:nvSpPr>
        <p:spPr>
          <a:xfrm>
            <a:off x="9501049" y="3763433"/>
            <a:ext cx="5930901" cy="14986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/>
            </a:pPr>
            <a:r>
              <a:t>Neutron magnetic moment,</a:t>
            </a:r>
          </a:p>
          <a:p>
            <a:pPr algn="l">
              <a:defRPr sz="3200"/>
            </a:pPr>
            <a:r>
              <a:t>sensitivity to magnetical structures,</a:t>
            </a:r>
          </a:p>
          <a:p>
            <a:pPr algn="l">
              <a:defRPr sz="3200"/>
            </a:pPr>
            <a:r>
              <a:t>polarization techniques (Larmor)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image7.png" descr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78250" y="11360150"/>
            <a:ext cx="5943601" cy="1095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image23.png" descr="image2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57969" y="3942015"/>
            <a:ext cx="8773808" cy="63618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image24.png" descr="image2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2921" y="4951269"/>
            <a:ext cx="7785100" cy="5740751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Both neutrons and X-rays interact with atoms"/>
          <p:cNvSpPr txBox="1"/>
          <p:nvPr>
            <p:ph type="title"/>
          </p:nvPr>
        </p:nvSpPr>
        <p:spPr>
          <a:xfrm>
            <a:off x="-1" y="651749"/>
            <a:ext cx="16230601" cy="1755525"/>
          </a:xfrm>
          <a:prstGeom prst="rect">
            <a:avLst/>
          </a:prstGeom>
        </p:spPr>
        <p:txBody>
          <a:bodyPr lIns="0" tIns="0" rIns="0" bIns="0" anchor="b">
            <a:normAutofit fontScale="100000" lnSpcReduction="0"/>
          </a:bodyPr>
          <a:lstStyle>
            <a:lvl1pPr defTabSz="886968">
              <a:defRPr sz="6402"/>
            </a:lvl1pPr>
          </a:lstStyle>
          <a:p>
            <a:pPr/>
            <a:r>
              <a:t>Both neutrons and X-rays interact with atoms</a:t>
            </a:r>
          </a:p>
        </p:txBody>
      </p:sp>
      <p:sp>
        <p:nvSpPr>
          <p:cNvPr id="272" name="X-rays “see” the electron cloud surrounding the atomic nucleus – the higher atomic no. ‘Z’, the more scattering…"/>
          <p:cNvSpPr txBox="1"/>
          <p:nvPr>
            <p:ph type="body" idx="1"/>
          </p:nvPr>
        </p:nvSpPr>
        <p:spPr>
          <a:xfrm>
            <a:off x="927199" y="1461840"/>
            <a:ext cx="14566901" cy="10679907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marL="226695" indent="-85951">
              <a:spcBef>
                <a:spcPts val="0"/>
              </a:spcBef>
              <a:buClr>
                <a:srgbClr val="9B3333"/>
              </a:buClr>
              <a:buFont typeface="Verdana"/>
              <a:defRPr sz="3400"/>
            </a:pPr>
          </a:p>
          <a:p>
            <a:pPr marL="226695" indent="-85951">
              <a:buClr>
                <a:srgbClr val="9B3333"/>
              </a:buClr>
              <a:buFont typeface="Verdana"/>
            </a:pPr>
            <a:r>
              <a:rPr sz="3400"/>
              <a:t>X-rays </a:t>
            </a:r>
            <a:r>
              <a:rPr sz="3400"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sz="3400"/>
              <a:t>see</a:t>
            </a:r>
            <a:r>
              <a:rPr sz="3400"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sz="3400"/>
              <a:t> the electron cloud surrounding the atomic nucleus – the higher atomic no. ‘Z’, the more scattering</a:t>
            </a:r>
            <a:endParaRPr sz="3400"/>
          </a:p>
          <a:p>
            <a:pPr marL="226695" indent="-85951">
              <a:buClr>
                <a:srgbClr val="9B3333"/>
              </a:buClr>
              <a:buFont typeface="Verdana"/>
            </a:pPr>
            <a:r>
              <a:rPr sz="3400"/>
              <a:t>In contrast neutrons </a:t>
            </a:r>
            <a:r>
              <a:rPr sz="3400"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sz="3400"/>
              <a:t>see</a:t>
            </a:r>
            <a:r>
              <a:rPr sz="3400"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sz="3400"/>
              <a:t> the nucleus – no simple connection between level of scattering and atomic no.</a:t>
            </a:r>
            <a:endParaRPr sz="3400"/>
          </a:p>
          <a:p>
            <a:pPr marL="282310" indent="-141566">
              <a:buClr>
                <a:srgbClr val="9B3333"/>
              </a:buClr>
              <a:buFont typeface="Verdana"/>
            </a:pPr>
            <a:endParaRPr sz="3400"/>
          </a:p>
          <a:p>
            <a:pPr marL="282310" indent="-141566">
              <a:buClr>
                <a:srgbClr val="9B3333"/>
              </a:buClr>
              <a:buFont typeface="Verdana"/>
            </a:pPr>
            <a:endParaRPr sz="3400"/>
          </a:p>
          <a:p>
            <a:pPr marL="282310" indent="-141566">
              <a:buClr>
                <a:srgbClr val="9B3333"/>
              </a:buClr>
              <a:buFont typeface="Verdana"/>
            </a:pPr>
            <a:endParaRPr sz="3400"/>
          </a:p>
          <a:p>
            <a:pPr marL="282310" indent="-141566">
              <a:buClr>
                <a:srgbClr val="9B3333"/>
              </a:buClr>
              <a:buFont typeface="Verdana"/>
            </a:pPr>
            <a:endParaRPr sz="3400"/>
          </a:p>
          <a:p>
            <a:pPr marL="282310" indent="-141566">
              <a:buClr>
                <a:srgbClr val="9B3333"/>
              </a:buClr>
              <a:buFont typeface="Verdana"/>
            </a:pPr>
            <a:endParaRPr sz="3400"/>
          </a:p>
          <a:p>
            <a:pPr marL="282310" indent="-141566">
              <a:buClr>
                <a:srgbClr val="9B3333"/>
              </a:buClr>
              <a:buFont typeface="Verdana"/>
            </a:pPr>
            <a:endParaRPr sz="3400"/>
          </a:p>
          <a:p>
            <a:pPr marL="282310" indent="-141566">
              <a:buClr>
                <a:srgbClr val="9B3333"/>
              </a:buClr>
              <a:buFont typeface="Verdana"/>
            </a:pPr>
            <a:endParaRPr sz="3400"/>
          </a:p>
          <a:p>
            <a:pPr marL="226695" indent="-85951">
              <a:buClr>
                <a:srgbClr val="9B3333"/>
              </a:buClr>
              <a:buFont typeface="Verdana"/>
            </a:pPr>
            <a:r>
              <a:rPr sz="3400"/>
              <a:t>Result: Two very different response/contrasts</a:t>
            </a:r>
          </a:p>
        </p:txBody>
      </p:sp>
      <p:pic>
        <p:nvPicPr>
          <p:cNvPr id="273" name="DTU_logo.png" descr="DTU_log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537250" y="11741150"/>
            <a:ext cx="488951" cy="6652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image9.png" descr="image9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291684" y="11744126"/>
            <a:ext cx="939801" cy="6607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image4.png" descr="image4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608719" y="11632969"/>
            <a:ext cx="1440161" cy="7459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0" y="5717775"/>
            <a:ext cx="16256000" cy="260469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77" name="Oval"/>
          <p:cNvSpPr/>
          <p:nvPr/>
        </p:nvSpPr>
        <p:spPr>
          <a:xfrm>
            <a:off x="10377983" y="5245100"/>
            <a:ext cx="2961164" cy="3755697"/>
          </a:xfrm>
          <a:prstGeom prst="ellipse">
            <a:avLst/>
          </a:prstGeom>
          <a:ln w="50800">
            <a:solidFill>
              <a:schemeClr val="accent5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78" name="Line"/>
          <p:cNvSpPr/>
          <p:nvPr/>
        </p:nvSpPr>
        <p:spPr>
          <a:xfrm flipH="1" flipV="1">
            <a:off x="11993661" y="8995271"/>
            <a:ext cx="271807" cy="905389"/>
          </a:xfrm>
          <a:prstGeom prst="line">
            <a:avLst/>
          </a:prstGeom>
          <a:ln w="508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79" name="Low velocities makes beam-tailoring…"/>
          <p:cNvSpPr txBox="1"/>
          <p:nvPr/>
        </p:nvSpPr>
        <p:spPr>
          <a:xfrm>
            <a:off x="10561414" y="9896683"/>
            <a:ext cx="5367140" cy="965201"/>
          </a:xfrm>
          <a:prstGeom prst="rect">
            <a:avLst/>
          </a:prstGeom>
          <a:ln w="50800">
            <a:solidFill>
              <a:schemeClr val="accent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800"/>
            </a:pPr>
            <a:r>
              <a:t>Low velocities makes beam-tailoring</a:t>
            </a:r>
          </a:p>
          <a:p>
            <a:pPr algn="l">
              <a:defRPr sz="2800"/>
            </a:pPr>
            <a:r>
              <a:t>using mechanical devices feasible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During WW2, “numerical experiments” were applied at Los Alamos for solving mathematical complications of computing fission, criticality, neutronics, hydrodynamics, thermonuclear detonation etc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During WW2, “numerical experiments” were applied at Los Alamos for solving mathematical complications of computing fission, criticality, neutronics, hydrodynamics, thermonuclear detonation etc.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Notable fathers:   John v. Neumann  Stanislav Ulam Nicholas Metropolis</a:t>
            </a:r>
          </a:p>
          <a:p>
            <a:pPr/>
            <a:r>
              <a:t>Named “Monte Carlo” after Ulam’s fathers frequent visits to the Monte Carlo casino in Las Vegas</a:t>
            </a:r>
          </a:p>
          <a:p>
            <a:pPr/>
            <a:r>
              <a:t>Initially “implemented” by letting large numbers of women use tabularized random numbers and hand calculators for individual particle calculations</a:t>
            </a:r>
          </a:p>
          <a:p>
            <a:pPr/>
            <a:r>
              <a:t>Later, analogue and digital computing devices were used</a:t>
            </a:r>
          </a:p>
        </p:txBody>
      </p:sp>
      <p:pic>
        <p:nvPicPr>
          <p:cNvPr id="282" name="mcstas-logo.pdf" descr="mcstas-log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642" y="12159474"/>
            <a:ext cx="1083653" cy="6367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283" name="DTU_logo.png" descr="DTU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2073" y="12073790"/>
            <a:ext cx="556560" cy="808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23973" y="11958201"/>
            <a:ext cx="910268" cy="910268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McStas and McXtrace: simulation tools for neutron- and X-ray instruments"/>
          <p:cNvSpPr txBox="1"/>
          <p:nvPr/>
        </p:nvSpPr>
        <p:spPr>
          <a:xfrm>
            <a:off x="794642" y="12277393"/>
            <a:ext cx="9186931" cy="332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algn="l">
              <a:buClr>
                <a:srgbClr val="000000"/>
              </a:buClr>
              <a:defRPr b="1" sz="17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/>
            <a:r>
              <a:t>McStas and McXtrace: simulation tools for neutron- and X-ray instruments</a:t>
            </a:r>
          </a:p>
        </p:txBody>
      </p:sp>
      <p:sp>
        <p:nvSpPr>
          <p:cNvPr id="286" name="Monte Carlo techniqu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Monte Carlo techniques</a:t>
            </a:r>
          </a:p>
        </p:txBody>
      </p:sp>
      <p:sp>
        <p:nvSpPr>
          <p:cNvPr id="287" name="Slide Number"/>
          <p:cNvSpPr txBox="1"/>
          <p:nvPr>
            <p:ph type="sldNum" sz="quarter" idx="2"/>
          </p:nvPr>
        </p:nvSpPr>
        <p:spPr>
          <a:xfrm>
            <a:off x="1081600" y="12632987"/>
            <a:ext cx="141883" cy="241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8" name="mcxtrace-logo-1.pdf" descr="mcxtrace-logo-1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966466" y="12160482"/>
            <a:ext cx="1083653" cy="6367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John_von_Neumann_ID_badge.png" descr="John_von_Neumann_ID_bad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305777" y="4876800"/>
            <a:ext cx="2172272" cy="257386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101600" dir="5400000">
              <a:srgbClr val="000000">
                <a:alpha val="45000"/>
              </a:srgbClr>
            </a:outerShdw>
          </a:effectLst>
        </p:spPr>
      </p:pic>
      <p:pic>
        <p:nvPicPr>
          <p:cNvPr id="290" name="Metropolis_Nicholas_Badge-1.gif" descr="Metropolis_Nicholas_Badge-1.gi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379200" y="4831644"/>
            <a:ext cx="1924129" cy="266417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101600" dir="5400000">
              <a:srgbClr val="000000">
                <a:alpha val="45000"/>
              </a:srgbClr>
            </a:outerShdw>
          </a:effectLst>
        </p:spPr>
      </p:pic>
      <p:pic>
        <p:nvPicPr>
          <p:cNvPr id="291" name="240px-Stanislaw_Ulam_ID_badge-1.png" descr="240px-Stanislaw_Ulam_ID_badge-1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150577" y="4854222"/>
            <a:ext cx="2470429" cy="258365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101600" dir="5400000">
              <a:srgbClr val="000000">
                <a:alpha val="45000"/>
              </a:srgbClr>
            </a:outerShdw>
          </a:effectLst>
        </p:spPr>
      </p:pic>
      <p:pic>
        <p:nvPicPr>
          <p:cNvPr id="292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639381" y="-117494"/>
            <a:ext cx="4196077" cy="2982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0219516" y="11047246"/>
            <a:ext cx="1604548" cy="18306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2123973" y="10965706"/>
            <a:ext cx="3808010" cy="19937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Los Alamos has since then developed and perfected many different monte carlo codes leading to what is today known as the codes MCNP5 and MCNPX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Los Alamos has since then developed and perfected many different monte carlo codes leading to what is today known as the codes MCNP5 and MCNPX</a:t>
            </a:r>
            <a:br/>
          </a:p>
          <a:p>
            <a:pPr/>
            <a:r>
              <a:t>State of the art is MCNP6 that features numerous (even exotic) particles</a:t>
            </a:r>
            <a:br/>
          </a:p>
          <a:p>
            <a:pPr/>
            <a:r>
              <a:t>MCNP was originally Monte Carlo Neutron Photon, later N-Particle</a:t>
            </a:r>
            <a:br/>
          </a:p>
          <a:p>
            <a:pPr/>
            <a:r>
              <a:t>Mainly used for high-energy particle descriptions in weapons, power reactors and routinely used for estimating dose rates and needed shielding</a:t>
            </a:r>
            <a:br/>
          </a:p>
          <a:p>
            <a:pPr/>
            <a:r>
              <a:t>Not much focus on crystalline / ordered material and coherent scattering of neutrons due to the focus on high energies </a:t>
            </a:r>
          </a:p>
        </p:txBody>
      </p:sp>
      <p:pic>
        <p:nvPicPr>
          <p:cNvPr id="297" name="mcstas-logo.pdf" descr="mcstas-log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642" y="12159474"/>
            <a:ext cx="1083653" cy="6367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63500" dir="5400000">
              <a:srgbClr val="000000">
                <a:alpha val="45000"/>
              </a:srgbClr>
            </a:outerShdw>
          </a:effectLst>
        </p:spPr>
      </p:pic>
      <p:pic>
        <p:nvPicPr>
          <p:cNvPr id="298" name="DTU_logo.png" descr="DTU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2073" y="12073790"/>
            <a:ext cx="556560" cy="808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23973" y="11958201"/>
            <a:ext cx="910268" cy="910268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McStas and McXtrace: simulation tools for neutron- and X-ray instruments"/>
          <p:cNvSpPr txBox="1"/>
          <p:nvPr/>
        </p:nvSpPr>
        <p:spPr>
          <a:xfrm>
            <a:off x="794642" y="12277393"/>
            <a:ext cx="9186931" cy="332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algn="l">
              <a:buClr>
                <a:srgbClr val="000000"/>
              </a:buClr>
              <a:defRPr b="1" sz="17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pPr/>
            <a:r>
              <a:t>McStas and McXtrace: simulation tools for neutron- and X-ray instruments</a:t>
            </a:r>
          </a:p>
        </p:txBody>
      </p:sp>
      <p:sp>
        <p:nvSpPr>
          <p:cNvPr id="301" name="Monte Carlo techniqu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Monte Carlo techniques</a:t>
            </a:r>
          </a:p>
        </p:txBody>
      </p:sp>
      <p:sp>
        <p:nvSpPr>
          <p:cNvPr id="302" name="Slide Number"/>
          <p:cNvSpPr txBox="1"/>
          <p:nvPr>
            <p:ph type="sldNum" sz="quarter" idx="2"/>
          </p:nvPr>
        </p:nvSpPr>
        <p:spPr>
          <a:xfrm>
            <a:off x="1081600" y="12632987"/>
            <a:ext cx="141883" cy="241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3" name="mcxtrace-logo-1.pdf" descr="mcxtrace-logo-1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966466" y="12160482"/>
            <a:ext cx="1083653" cy="63675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7" name="Group"/>
          <p:cNvGrpSpPr/>
          <p:nvPr/>
        </p:nvGrpSpPr>
        <p:grpSpPr>
          <a:xfrm>
            <a:off x="3050458" y="9271103"/>
            <a:ext cx="9754665" cy="2561876"/>
            <a:chOff x="0" y="0"/>
            <a:chExt cx="9754664" cy="2561875"/>
          </a:xfrm>
        </p:grpSpPr>
        <p:pic>
          <p:nvPicPr>
            <p:cNvPr id="304" name="droppedImage.png" descr="dropped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434901" y="152474"/>
              <a:ext cx="2274559" cy="22569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5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3245044" cy="25618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6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899317" y="0"/>
              <a:ext cx="3855348" cy="25618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08" name="Rectangle"/>
          <p:cNvSpPr txBox="1"/>
          <p:nvPr/>
        </p:nvSpPr>
        <p:spPr>
          <a:xfrm>
            <a:off x="3271603" y="5523060"/>
            <a:ext cx="9312375" cy="97271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b">
            <a:normAutofit fontScale="100000" lnSpcReduction="0"/>
          </a:bodyPr>
          <a:lstStyle/>
          <a:p>
            <a:pPr algn="l" defTabSz="914400">
              <a:defRPr b="1" sz="30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9" name="Text"/>
          <p:cNvSpPr txBox="1"/>
          <p:nvPr/>
        </p:nvSpPr>
        <p:spPr>
          <a:xfrm>
            <a:off x="13003327" y="11733032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914400">
              <a:spcBef>
                <a:spcPts val="400"/>
              </a:spcBef>
              <a:defRPr b="1" sz="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5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12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Verdana"/>
        <a:ea typeface="Verdana"/>
        <a:cs typeface="Verdan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63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+mj-lt"/>
            <a:ea typeface="+mj-ea"/>
            <a:cs typeface="+mj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63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6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Verdana"/>
        <a:ea typeface="Verdana"/>
        <a:cs typeface="Verdan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63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+mj-lt"/>
            <a:ea typeface="+mj-ea"/>
            <a:cs typeface="+mj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63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6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